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2"/>
  </p:notesMasterIdLst>
  <p:sldIdLst>
    <p:sldId id="256" r:id="rId2"/>
    <p:sldId id="258" r:id="rId3"/>
    <p:sldId id="259" r:id="rId4"/>
    <p:sldId id="261" r:id="rId5"/>
    <p:sldId id="278" r:id="rId6"/>
    <p:sldId id="280" r:id="rId7"/>
    <p:sldId id="274" r:id="rId8"/>
    <p:sldId id="283" r:id="rId9"/>
    <p:sldId id="284" r:id="rId10"/>
    <p:sldId id="285" r:id="rId11"/>
  </p:sldIdLst>
  <p:sldSz cx="12801600" cy="7772400"/>
  <p:notesSz cx="6858000" cy="9144000"/>
  <p:defaultTextStyle>
    <a:defPPr>
      <a:defRPr lang="en-US"/>
    </a:defPPr>
    <a:lvl1pPr marL="0" algn="l" defTabSz="493762" rtl="0" eaLnBrk="1" latinLnBrk="0" hangingPunct="1">
      <a:defRPr sz="1944" kern="1200">
        <a:solidFill>
          <a:schemeClr val="tx1"/>
        </a:solidFill>
        <a:latin typeface="+mn-lt"/>
        <a:ea typeface="+mn-ea"/>
        <a:cs typeface="+mn-cs"/>
      </a:defRPr>
    </a:lvl1pPr>
    <a:lvl2pPr marL="493762" algn="l" defTabSz="493762" rtl="0" eaLnBrk="1" latinLnBrk="0" hangingPunct="1">
      <a:defRPr sz="1944" kern="1200">
        <a:solidFill>
          <a:schemeClr val="tx1"/>
        </a:solidFill>
        <a:latin typeface="+mn-lt"/>
        <a:ea typeface="+mn-ea"/>
        <a:cs typeface="+mn-cs"/>
      </a:defRPr>
    </a:lvl2pPr>
    <a:lvl3pPr marL="987524" algn="l" defTabSz="493762" rtl="0" eaLnBrk="1" latinLnBrk="0" hangingPunct="1">
      <a:defRPr sz="1944" kern="1200">
        <a:solidFill>
          <a:schemeClr val="tx1"/>
        </a:solidFill>
        <a:latin typeface="+mn-lt"/>
        <a:ea typeface="+mn-ea"/>
        <a:cs typeface="+mn-cs"/>
      </a:defRPr>
    </a:lvl3pPr>
    <a:lvl4pPr marL="1481287" algn="l" defTabSz="493762" rtl="0" eaLnBrk="1" latinLnBrk="0" hangingPunct="1">
      <a:defRPr sz="1944" kern="1200">
        <a:solidFill>
          <a:schemeClr val="tx1"/>
        </a:solidFill>
        <a:latin typeface="+mn-lt"/>
        <a:ea typeface="+mn-ea"/>
        <a:cs typeface="+mn-cs"/>
      </a:defRPr>
    </a:lvl4pPr>
    <a:lvl5pPr marL="1975049" algn="l" defTabSz="493762" rtl="0" eaLnBrk="1" latinLnBrk="0" hangingPunct="1">
      <a:defRPr sz="1944" kern="1200">
        <a:solidFill>
          <a:schemeClr val="tx1"/>
        </a:solidFill>
        <a:latin typeface="+mn-lt"/>
        <a:ea typeface="+mn-ea"/>
        <a:cs typeface="+mn-cs"/>
      </a:defRPr>
    </a:lvl5pPr>
    <a:lvl6pPr marL="2468811" algn="l" defTabSz="493762" rtl="0" eaLnBrk="1" latinLnBrk="0" hangingPunct="1">
      <a:defRPr sz="1944" kern="1200">
        <a:solidFill>
          <a:schemeClr val="tx1"/>
        </a:solidFill>
        <a:latin typeface="+mn-lt"/>
        <a:ea typeface="+mn-ea"/>
        <a:cs typeface="+mn-cs"/>
      </a:defRPr>
    </a:lvl6pPr>
    <a:lvl7pPr marL="2962573" algn="l" defTabSz="493762" rtl="0" eaLnBrk="1" latinLnBrk="0" hangingPunct="1">
      <a:defRPr sz="1944" kern="1200">
        <a:solidFill>
          <a:schemeClr val="tx1"/>
        </a:solidFill>
        <a:latin typeface="+mn-lt"/>
        <a:ea typeface="+mn-ea"/>
        <a:cs typeface="+mn-cs"/>
      </a:defRPr>
    </a:lvl7pPr>
    <a:lvl8pPr marL="3456335" algn="l" defTabSz="493762" rtl="0" eaLnBrk="1" latinLnBrk="0" hangingPunct="1">
      <a:defRPr sz="1944" kern="1200">
        <a:solidFill>
          <a:schemeClr val="tx1"/>
        </a:solidFill>
        <a:latin typeface="+mn-lt"/>
        <a:ea typeface="+mn-ea"/>
        <a:cs typeface="+mn-cs"/>
      </a:defRPr>
    </a:lvl8pPr>
    <a:lvl9pPr marL="3950098" algn="l" defTabSz="493762" rtl="0" eaLnBrk="1" latinLnBrk="0" hangingPunct="1">
      <a:defRPr sz="194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35"/>
    <p:restoredTop sz="93040"/>
  </p:normalViewPr>
  <p:slideViewPr>
    <p:cSldViewPr snapToGrid="0" snapToObjects="1">
      <p:cViewPr varScale="1">
        <p:scale>
          <a:sx n="84" d="100"/>
          <a:sy n="84" d="100"/>
        </p:scale>
        <p:origin x="1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3/25/19</a:t>
            </a:fld>
            <a:endParaRPr lang="en-US"/>
          </a:p>
        </p:txBody>
      </p:sp>
      <p:sp>
        <p:nvSpPr>
          <p:cNvPr id="4" name="Slide Image Placeholder 3"/>
          <p:cNvSpPr>
            <a:spLocks noGrp="1" noRot="1" noChangeAspect="1"/>
          </p:cNvSpPr>
          <p:nvPr>
            <p:ph type="sldImg" idx="2"/>
          </p:nvPr>
        </p:nvSpPr>
        <p:spPr>
          <a:xfrm>
            <a:off x="887413" y="1143000"/>
            <a:ext cx="5083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87524" rtl="0" eaLnBrk="1" latinLnBrk="0" hangingPunct="1">
      <a:defRPr sz="1296" kern="1200">
        <a:solidFill>
          <a:schemeClr val="tx1"/>
        </a:solidFill>
        <a:latin typeface="+mn-lt"/>
        <a:ea typeface="+mn-ea"/>
        <a:cs typeface="+mn-cs"/>
      </a:defRPr>
    </a:lvl1pPr>
    <a:lvl2pPr marL="493762" algn="l" defTabSz="987524" rtl="0" eaLnBrk="1" latinLnBrk="0" hangingPunct="1">
      <a:defRPr sz="1296" kern="1200">
        <a:solidFill>
          <a:schemeClr val="tx1"/>
        </a:solidFill>
        <a:latin typeface="+mn-lt"/>
        <a:ea typeface="+mn-ea"/>
        <a:cs typeface="+mn-cs"/>
      </a:defRPr>
    </a:lvl2pPr>
    <a:lvl3pPr marL="987524" algn="l" defTabSz="987524" rtl="0" eaLnBrk="1" latinLnBrk="0" hangingPunct="1">
      <a:defRPr sz="1296" kern="1200">
        <a:solidFill>
          <a:schemeClr val="tx1"/>
        </a:solidFill>
        <a:latin typeface="+mn-lt"/>
        <a:ea typeface="+mn-ea"/>
        <a:cs typeface="+mn-cs"/>
      </a:defRPr>
    </a:lvl3pPr>
    <a:lvl4pPr marL="1481287" algn="l" defTabSz="987524" rtl="0" eaLnBrk="1" latinLnBrk="0" hangingPunct="1">
      <a:defRPr sz="1296" kern="1200">
        <a:solidFill>
          <a:schemeClr val="tx1"/>
        </a:solidFill>
        <a:latin typeface="+mn-lt"/>
        <a:ea typeface="+mn-ea"/>
        <a:cs typeface="+mn-cs"/>
      </a:defRPr>
    </a:lvl4pPr>
    <a:lvl5pPr marL="1975049" algn="l" defTabSz="987524" rtl="0" eaLnBrk="1" latinLnBrk="0" hangingPunct="1">
      <a:defRPr sz="1296" kern="1200">
        <a:solidFill>
          <a:schemeClr val="tx1"/>
        </a:solidFill>
        <a:latin typeface="+mn-lt"/>
        <a:ea typeface="+mn-ea"/>
        <a:cs typeface="+mn-cs"/>
      </a:defRPr>
    </a:lvl5pPr>
    <a:lvl6pPr marL="2468811" algn="l" defTabSz="987524" rtl="0" eaLnBrk="1" latinLnBrk="0" hangingPunct="1">
      <a:defRPr sz="1296" kern="1200">
        <a:solidFill>
          <a:schemeClr val="tx1"/>
        </a:solidFill>
        <a:latin typeface="+mn-lt"/>
        <a:ea typeface="+mn-ea"/>
        <a:cs typeface="+mn-cs"/>
      </a:defRPr>
    </a:lvl6pPr>
    <a:lvl7pPr marL="2962573" algn="l" defTabSz="987524" rtl="0" eaLnBrk="1" latinLnBrk="0" hangingPunct="1">
      <a:defRPr sz="1296" kern="1200">
        <a:solidFill>
          <a:schemeClr val="tx1"/>
        </a:solidFill>
        <a:latin typeface="+mn-lt"/>
        <a:ea typeface="+mn-ea"/>
        <a:cs typeface="+mn-cs"/>
      </a:defRPr>
    </a:lvl7pPr>
    <a:lvl8pPr marL="3456335" algn="l" defTabSz="987524" rtl="0" eaLnBrk="1" latinLnBrk="0" hangingPunct="1">
      <a:defRPr sz="1296" kern="1200">
        <a:solidFill>
          <a:schemeClr val="tx1"/>
        </a:solidFill>
        <a:latin typeface="+mn-lt"/>
        <a:ea typeface="+mn-ea"/>
        <a:cs typeface="+mn-cs"/>
      </a:defRPr>
    </a:lvl8pPr>
    <a:lvl9pPr marL="3950098" algn="l" defTabSz="987524" rtl="0" eaLnBrk="1" latinLnBrk="0" hangingPunct="1">
      <a:defRPr sz="129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89790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7202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2692984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673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80210" y="2704977"/>
            <a:ext cx="9441180" cy="1865376"/>
          </a:xfrm>
          <a:solidFill>
            <a:srgbClr val="FFFFFF"/>
          </a:solidFill>
          <a:ln w="38100">
            <a:solidFill>
              <a:srgbClr val="404040"/>
            </a:solidFill>
          </a:ln>
        </p:spPr>
        <p:txBody>
          <a:bodyPr lIns="274320" rIns="274320" anchor="ctr" anchorCtr="1">
            <a:normAutofit/>
          </a:bodyPr>
          <a:lstStyle>
            <a:lvl1pPr algn="ctr">
              <a:defRPr sz="399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29954" y="4932883"/>
            <a:ext cx="7141693" cy="1405213"/>
          </a:xfrm>
          <a:noFill/>
        </p:spPr>
        <p:txBody>
          <a:bodyPr>
            <a:normAutofit/>
          </a:bodyPr>
          <a:lstStyle>
            <a:lvl1pPr marL="0" indent="0" algn="ctr">
              <a:buNone/>
              <a:defRPr sz="2100">
                <a:solidFill>
                  <a:schemeClr val="tx1">
                    <a:lumMod val="75000"/>
                    <a:lumOff val="25000"/>
                  </a:schemeClr>
                </a:solidFill>
              </a:defRPr>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113697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1385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5768" y="1062228"/>
            <a:ext cx="1363538" cy="56479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342694" y="1062228"/>
            <a:ext cx="6508413" cy="56479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0917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7789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80210" y="2704977"/>
            <a:ext cx="9441180" cy="1865376"/>
          </a:xfrm>
          <a:solidFill>
            <a:srgbClr val="FFFFFF"/>
          </a:solidFill>
          <a:ln w="38100">
            <a:solidFill>
              <a:srgbClr val="404040"/>
            </a:solidFill>
          </a:ln>
        </p:spPr>
        <p:txBody>
          <a:bodyPr lIns="274320" rIns="274320" anchor="ctr" anchorCtr="1">
            <a:normAutofit/>
          </a:bodyPr>
          <a:lstStyle>
            <a:lvl1pPr>
              <a:defRPr sz="399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29954" y="4932793"/>
            <a:ext cx="7141693" cy="1433760"/>
          </a:xfrm>
        </p:spPr>
        <p:txBody>
          <a:bodyPr anchor="t" anchorCtr="1">
            <a:normAutofit/>
          </a:bodyPr>
          <a:lstStyle>
            <a:lvl1pPr marL="0" indent="0">
              <a:buNone/>
              <a:defRPr sz="210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738349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61008" y="2989783"/>
            <a:ext cx="4485360" cy="3515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55231" y="2989783"/>
            <a:ext cx="4483759" cy="3515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3/25/19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213963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62608" y="2621891"/>
            <a:ext cx="4483760" cy="797965"/>
          </a:xfrm>
        </p:spPr>
        <p:txBody>
          <a:bodyPr anchor="b" anchorCtr="1">
            <a:normAutofit/>
          </a:bodyPr>
          <a:lstStyle>
            <a:lvl1pPr marL="0" indent="0" algn="ctr">
              <a:buNone/>
              <a:defRPr sz="1995" b="0" cap="all" spc="105" baseline="0">
                <a:solidFill>
                  <a:schemeClr val="accent2">
                    <a:lumMod val="75000"/>
                  </a:schemeClr>
                </a:solidFill>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4" name="Content Placeholder 3"/>
          <p:cNvSpPr>
            <a:spLocks noGrp="1"/>
          </p:cNvSpPr>
          <p:nvPr>
            <p:ph sz="half" idx="2"/>
          </p:nvPr>
        </p:nvSpPr>
        <p:spPr>
          <a:xfrm>
            <a:off x="1662608" y="3562350"/>
            <a:ext cx="4483760" cy="2943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655232" y="3562350"/>
            <a:ext cx="4466158" cy="2943013"/>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655232" y="2621891"/>
            <a:ext cx="4483760" cy="797965"/>
          </a:xfrm>
        </p:spPr>
        <p:txBody>
          <a:bodyPr anchor="b" anchorCtr="1">
            <a:normAutofit/>
          </a:bodyPr>
          <a:lstStyle>
            <a:lvl1pPr marL="0" indent="0" algn="ctr">
              <a:buNone/>
              <a:defRPr sz="1995" b="0" cap="all" spc="105" baseline="0">
                <a:solidFill>
                  <a:schemeClr val="accent2">
                    <a:lumMod val="75000"/>
                  </a:schemeClr>
                </a:solidFill>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099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3/25/19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47905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3/25/19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3641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400800" cy="777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44906" y="2543005"/>
            <a:ext cx="4710989" cy="1293697"/>
          </a:xfrm>
          <a:solidFill>
            <a:srgbClr val="FFFFFF"/>
          </a:solidFill>
          <a:ln>
            <a:solidFill>
              <a:srgbClr val="404040"/>
            </a:solidFill>
          </a:ln>
        </p:spPr>
        <p:txBody>
          <a:bodyPr anchor="ctr" anchorCtr="1">
            <a:normAutofit/>
          </a:bodyPr>
          <a:lstStyle>
            <a:lvl1pPr>
              <a:defRPr sz="231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072884" y="911962"/>
            <a:ext cx="5056632" cy="5948477"/>
          </a:xfrm>
        </p:spPr>
        <p:txBody>
          <a:bodyPr>
            <a:normAutofit/>
          </a:bodyPr>
          <a:lstStyle>
            <a:lvl1pPr>
              <a:defRPr sz="1995">
                <a:solidFill>
                  <a:schemeClr val="tx1"/>
                </a:solidFill>
              </a:defRPr>
            </a:lvl1pPr>
            <a:lvl2pPr>
              <a:defRPr sz="1680">
                <a:solidFill>
                  <a:schemeClr val="tx1"/>
                </a:solidFill>
              </a:defRPr>
            </a:lvl2pPr>
            <a:lvl3pPr>
              <a:defRPr sz="1680">
                <a:solidFill>
                  <a:schemeClr val="tx1"/>
                </a:solidFill>
              </a:defRPr>
            </a:lvl3pPr>
            <a:lvl4pPr>
              <a:defRPr sz="1680">
                <a:solidFill>
                  <a:schemeClr val="tx1"/>
                </a:solidFill>
              </a:defRPr>
            </a:lvl4pPr>
            <a:lvl5pPr>
              <a:defRPr sz="1680">
                <a:solidFill>
                  <a:schemeClr val="tx1"/>
                </a:solidFill>
              </a:defRPr>
            </a:lvl5pPr>
            <a:lvl6pPr>
              <a:defRPr sz="1680"/>
            </a:lvl6pPr>
            <a:lvl7pPr>
              <a:defRPr sz="1680"/>
            </a:lvl7pPr>
            <a:lvl8pPr>
              <a:defRPr sz="1680"/>
            </a:lvl8pPr>
            <a:lvl9pPr>
              <a:defRPr sz="1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1346" y="4023240"/>
            <a:ext cx="3984498" cy="2486574"/>
          </a:xfrm>
        </p:spPr>
        <p:txBody>
          <a:bodyPr anchor="t" anchorCtr="1">
            <a:normAutofit/>
          </a:bodyPr>
          <a:lstStyle>
            <a:lvl1pPr marL="0" indent="0" algn="ctr">
              <a:buNone/>
              <a:defRPr sz="1575">
                <a:solidFill>
                  <a:srgbClr val="FFFFFF"/>
                </a:solidFill>
              </a:defRPr>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3/25/19</a:t>
            </a:fld>
            <a:endParaRPr lang="en-US" dirty="0"/>
          </a:p>
        </p:txBody>
      </p:sp>
      <p:sp>
        <p:nvSpPr>
          <p:cNvPr id="10" name="Footer Placeholder 9"/>
          <p:cNvSpPr>
            <a:spLocks noGrp="1"/>
          </p:cNvSpPr>
          <p:nvPr>
            <p:ph type="ftr" sz="quarter" idx="11"/>
          </p:nvPr>
        </p:nvSpPr>
        <p:spPr>
          <a:xfrm>
            <a:off x="844906" y="7067702"/>
            <a:ext cx="5381037" cy="362712"/>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777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6400799" cy="777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48949" y="2543005"/>
            <a:ext cx="4719748" cy="1285925"/>
          </a:xfrm>
          <a:solidFill>
            <a:srgbClr val="FFFFFF"/>
          </a:solidFill>
          <a:ln>
            <a:solidFill>
              <a:srgbClr val="404040"/>
            </a:solidFill>
          </a:ln>
        </p:spPr>
        <p:txBody>
          <a:bodyPr anchor="ctr" anchorCtr="1">
            <a:noAutofit/>
          </a:bodyPr>
          <a:lstStyle>
            <a:lvl1pPr>
              <a:defRPr sz="231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400799" y="0"/>
            <a:ext cx="6407202" cy="7772400"/>
          </a:xfrm>
          <a:solidFill>
            <a:schemeClr val="bg1">
              <a:lumMod val="75000"/>
            </a:schemeClr>
          </a:solidFill>
        </p:spPr>
        <p:txBody>
          <a:bodyPr anchor="t"/>
          <a:lstStyle>
            <a:lvl1pPr marL="0" indent="0">
              <a:buNone/>
              <a:defRPr sz="3360">
                <a:solidFill>
                  <a:schemeClr val="bg1">
                    <a:lumMod val="85000"/>
                    <a:lumOff val="15000"/>
                  </a:schemeClr>
                </a:solidFill>
              </a:defRPr>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1171346" y="4023241"/>
            <a:ext cx="3984498" cy="2486575"/>
          </a:xfrm>
        </p:spPr>
        <p:txBody>
          <a:bodyPr anchor="t" anchorCtr="1">
            <a:normAutofit/>
          </a:bodyPr>
          <a:lstStyle>
            <a:lvl1pPr marL="0" indent="0" algn="ctr">
              <a:buNone/>
              <a:defRPr sz="1575">
                <a:solidFill>
                  <a:srgbClr val="FFFFFF"/>
                </a:solidFill>
              </a:defRPr>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3/25/19</a:t>
            </a:fld>
            <a:endParaRPr lang="en-US" dirty="0"/>
          </a:p>
        </p:txBody>
      </p:sp>
      <p:sp>
        <p:nvSpPr>
          <p:cNvPr id="9" name="Footer Placeholder 8"/>
          <p:cNvSpPr>
            <a:spLocks noGrp="1"/>
          </p:cNvSpPr>
          <p:nvPr>
            <p:ph type="ftr" sz="quarter" idx="11"/>
          </p:nvPr>
        </p:nvSpPr>
        <p:spPr>
          <a:xfrm>
            <a:off x="844906" y="7067702"/>
            <a:ext cx="5381037" cy="362712"/>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24646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342693" y="1093318"/>
            <a:ext cx="8116214" cy="134721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342693" y="2989784"/>
            <a:ext cx="8116214" cy="35155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2501" y="7070658"/>
            <a:ext cx="2891433" cy="367164"/>
          </a:xfrm>
          <a:prstGeom prst="rect">
            <a:avLst/>
          </a:prstGeom>
        </p:spPr>
        <p:txBody>
          <a:bodyPr vert="horz" lIns="91440" tIns="45720" rIns="91440" bIns="45720" rtlCol="0" anchor="ctr"/>
          <a:lstStyle>
            <a:lvl1pPr algn="r">
              <a:defRPr sz="1103">
                <a:solidFill>
                  <a:schemeClr val="tx1">
                    <a:alpha val="70000"/>
                  </a:schemeClr>
                </a:solidFill>
              </a:defRPr>
            </a:lvl1pPr>
          </a:lstStyle>
          <a:p>
            <a:fld id="{1160EA64-D806-43AC-9DF2-F8C432F32B4C}" type="datetimeFigureOut">
              <a:rPr lang="en-US" smtClean="0"/>
              <a:t>3/25/19</a:t>
            </a:fld>
            <a:endParaRPr lang="en-US" dirty="0"/>
          </a:p>
        </p:txBody>
      </p:sp>
      <p:sp>
        <p:nvSpPr>
          <p:cNvPr id="5" name="Footer Placeholder 4"/>
          <p:cNvSpPr>
            <a:spLocks noGrp="1"/>
          </p:cNvSpPr>
          <p:nvPr>
            <p:ph type="ftr" sz="quarter" idx="3"/>
          </p:nvPr>
        </p:nvSpPr>
        <p:spPr>
          <a:xfrm>
            <a:off x="1680211" y="7067702"/>
            <a:ext cx="6196248" cy="362712"/>
          </a:xfrm>
          <a:prstGeom prst="rect">
            <a:avLst/>
          </a:prstGeom>
        </p:spPr>
        <p:txBody>
          <a:bodyPr vert="horz" lIns="91440" tIns="45720" rIns="91440" bIns="45720" rtlCol="0" anchor="ctr"/>
          <a:lstStyle>
            <a:lvl1pPr algn="l">
              <a:defRPr sz="1103">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6868" y="7046976"/>
            <a:ext cx="384048" cy="414528"/>
          </a:xfrm>
          <a:prstGeom prst="ellipse">
            <a:avLst/>
          </a:prstGeom>
          <a:solidFill>
            <a:srgbClr val="1D1D1D">
              <a:alpha val="70000"/>
            </a:srgbClr>
          </a:solidFill>
        </p:spPr>
        <p:txBody>
          <a:bodyPr vert="horz" lIns="18288" tIns="45720" rIns="18288" bIns="45720" rtlCol="0" anchor="ctr">
            <a:noAutofit/>
          </a:bodyPr>
          <a:lstStyle>
            <a:lvl1pPr algn="ctr">
              <a:defRPr sz="1155"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4245945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960120" rtl="0" eaLnBrk="1" latinLnBrk="0" hangingPunct="1">
        <a:lnSpc>
          <a:spcPct val="90000"/>
        </a:lnSpc>
        <a:spcBef>
          <a:spcPct val="0"/>
        </a:spcBef>
        <a:buNone/>
        <a:defRPr sz="2940" kern="1200" cap="all" spc="210" baseline="0">
          <a:solidFill>
            <a:srgbClr val="262626"/>
          </a:solidFill>
          <a:latin typeface="+mj-lt"/>
          <a:ea typeface="+mj-ea"/>
          <a:cs typeface="+mj-cs"/>
        </a:defRPr>
      </a:lvl1pPr>
    </p:titleStyle>
    <p:bodyStyle>
      <a:lvl1pPr marL="240030" indent="-240030" algn="l" defTabSz="960120" rtl="0" eaLnBrk="1" latinLnBrk="0" hangingPunct="1">
        <a:lnSpc>
          <a:spcPct val="100000"/>
        </a:lnSpc>
        <a:spcBef>
          <a:spcPts val="1050"/>
        </a:spcBef>
        <a:buClr>
          <a:schemeClr val="accent2"/>
        </a:buClr>
        <a:buFont typeface="Arial" panose="020B0604020202020204" pitchFamily="34" charset="0"/>
        <a:buChar char="•"/>
        <a:defRPr sz="1890" kern="1200">
          <a:solidFill>
            <a:schemeClr val="tx1">
              <a:lumMod val="85000"/>
              <a:lumOff val="15000"/>
            </a:schemeClr>
          </a:solidFill>
          <a:latin typeface="+mn-lt"/>
          <a:ea typeface="+mn-ea"/>
          <a:cs typeface="+mn-cs"/>
        </a:defRPr>
      </a:lvl1pPr>
      <a:lvl2pPr marL="48006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2pPr>
      <a:lvl3pPr marL="72009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3pPr>
      <a:lvl4pPr marL="96012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4pPr>
      <a:lvl5pPr marL="120015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5pPr>
      <a:lvl6pPr marL="1378506"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solidFill>
          <a:latin typeface="+mn-lt"/>
          <a:ea typeface="+mn-ea"/>
          <a:cs typeface="+mn-cs"/>
        </a:defRPr>
      </a:lvl6pPr>
      <a:lvl7pPr marL="1558529"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solidFill>
          <a:latin typeface="+mn-lt"/>
          <a:ea typeface="+mn-ea"/>
          <a:cs typeface="+mn-cs"/>
        </a:defRPr>
      </a:lvl7pPr>
      <a:lvl8pPr marL="1740218"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baseline="0">
          <a:solidFill>
            <a:schemeClr val="tx1"/>
          </a:solidFill>
          <a:latin typeface="+mn-lt"/>
          <a:ea typeface="+mn-ea"/>
          <a:cs typeface="+mn-cs"/>
        </a:defRPr>
      </a:lvl8pPr>
      <a:lvl9pPr marL="1976914"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baseline="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2.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tiff"/><Relationship Id="rId4" Type="http://schemas.openxmlformats.org/officeDocument/2006/relationships/image" Target="../media/image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emf"/><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1.bin"/><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1974" y="2654168"/>
            <a:ext cx="3542844" cy="894515"/>
          </a:xfrm>
          <a:prstGeom prst="rect">
            <a:avLst/>
          </a:prstGeom>
        </p:spPr>
      </p:pic>
      <p:sp>
        <p:nvSpPr>
          <p:cNvPr id="2" name="Title 1"/>
          <p:cNvSpPr>
            <a:spLocks noGrp="1"/>
          </p:cNvSpPr>
          <p:nvPr>
            <p:ph type="ctrTitle"/>
          </p:nvPr>
        </p:nvSpPr>
        <p:spPr>
          <a:xfrm>
            <a:off x="5731918" y="2791831"/>
            <a:ext cx="6224776" cy="1728216"/>
          </a:xfrm>
        </p:spPr>
        <p:txBody>
          <a:bodyPr>
            <a:normAutofit/>
          </a:bodyPr>
          <a:lstStyle/>
          <a:p>
            <a:r>
              <a:rPr lang="en-US" dirty="0"/>
              <a:t>AOLME Curriculum</a:t>
            </a:r>
            <a:br>
              <a:rPr lang="en-US" dirty="0"/>
            </a:br>
            <a:r>
              <a:rPr lang="en-US" sz="1680" dirty="0"/>
              <a:t>SESSION 5</a:t>
            </a:r>
          </a:p>
        </p:txBody>
      </p:sp>
      <p:sp>
        <p:nvSpPr>
          <p:cNvPr id="6" name="Rectangle 115"/>
          <p:cNvSpPr>
            <a:spLocks noChangeArrowheads="1"/>
          </p:cNvSpPr>
          <p:nvPr/>
        </p:nvSpPr>
        <p:spPr bwMode="auto">
          <a:xfrm>
            <a:off x="4866902" y="7090714"/>
            <a:ext cx="7910369"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WERE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6280022" y="1663588"/>
            <a:ext cx="0" cy="4304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39213" y="1953327"/>
            <a:ext cx="5940808" cy="2862322"/>
          </a:xfrm>
          <a:prstGeom prst="rect">
            <a:avLst/>
          </a:prstGeom>
          <a:noFill/>
        </p:spPr>
        <p:txBody>
          <a:bodyPr wrap="square" rtlCol="0">
            <a:spAutoFit/>
          </a:bodyPr>
          <a:lstStyle/>
          <a:p>
            <a:pPr marL="378380" indent="-360045">
              <a:buAutoNum type="arabicPeriod"/>
            </a:pPr>
            <a:r>
              <a:rPr lang="en-US" sz="1800" dirty="0"/>
              <a:t>Activity Card</a:t>
            </a:r>
          </a:p>
          <a:p>
            <a:pPr marL="378380" indent="-360045">
              <a:buAutoNum type="arabicPeriod"/>
            </a:pPr>
            <a:r>
              <a:rPr lang="en-US" sz="1800" dirty="0"/>
              <a:t>Folder: /home/pi/AOLME/Session 5/</a:t>
            </a:r>
            <a:r>
              <a:rPr lang="en-US" sz="1800" i="1" dirty="0"/>
              <a:t>BW1.py </a:t>
            </a:r>
            <a:r>
              <a:rPr lang="en-US" sz="1800" dirty="0"/>
              <a:t>and file called </a:t>
            </a:r>
            <a:r>
              <a:rPr lang="en-US" sz="1800" i="1" dirty="0"/>
              <a:t>“BW1.py”</a:t>
            </a:r>
            <a:r>
              <a:rPr lang="en-US" sz="1800" dirty="0"/>
              <a:t>  </a:t>
            </a:r>
          </a:p>
          <a:p>
            <a:pPr marL="378380" indent="-360045">
              <a:buAutoNum type="arabicPeriod"/>
            </a:pPr>
            <a:r>
              <a:rPr lang="en-US" sz="1800" dirty="0"/>
              <a:t>File:  </a:t>
            </a:r>
            <a:r>
              <a:rPr lang="en-US" sz="1800" i="1" dirty="0"/>
              <a:t>/home/pi/AOLME/Session 5/Bwex.py </a:t>
            </a:r>
            <a:r>
              <a:rPr lang="en-US" sz="1800" dirty="0"/>
              <a:t>of an image previously done by AOLME students </a:t>
            </a:r>
          </a:p>
          <a:p>
            <a:pPr marL="378380" indent="-360045">
              <a:buAutoNum type="arabicPeriod"/>
            </a:pPr>
            <a:r>
              <a:rPr lang="en-US" sz="1800" dirty="0"/>
              <a:t>File:  </a:t>
            </a:r>
            <a:r>
              <a:rPr lang="en-US" sz="1800" i="1" dirty="0"/>
              <a:t>/home/pi/AOLME/Session 5/BW2.py. </a:t>
            </a:r>
            <a:r>
              <a:rPr lang="en-US" sz="1800" dirty="0"/>
              <a:t>To practice making squares and ranges</a:t>
            </a:r>
          </a:p>
          <a:p>
            <a:pPr marL="378380" indent="-360045">
              <a:buAutoNum type="arabicPeriod"/>
            </a:pPr>
            <a:r>
              <a:rPr lang="en-US" sz="1800" dirty="0"/>
              <a:t>Hand out with coordinate plane to design team’s image</a:t>
            </a:r>
          </a:p>
          <a:p>
            <a:pPr marL="378380" indent="-360045">
              <a:buAutoNum type="arabicPeriod"/>
            </a:pPr>
            <a:r>
              <a:rPr lang="en-US" sz="1800" dirty="0"/>
              <a:t>Raspberry Pi Kit/ Student Journal</a:t>
            </a:r>
          </a:p>
          <a:p>
            <a:pPr marL="378380" indent="-360045">
              <a:buAutoNum type="arabicPeriod"/>
            </a:pPr>
            <a:endParaRPr lang="en-US" sz="1800"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960541" y="566987"/>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9" y="7026891"/>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5- 2018</a:t>
            </a:r>
            <a:r>
              <a:rPr lang="en-US" sz="2041" dirty="0"/>
              <a:t> </a:t>
            </a:r>
          </a:p>
        </p:txBody>
      </p:sp>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32" name="TextBox 31"/>
          <p:cNvSpPr txBox="1"/>
          <p:nvPr/>
        </p:nvSpPr>
        <p:spPr>
          <a:xfrm>
            <a:off x="1655546" y="1422363"/>
            <a:ext cx="3523221" cy="406393"/>
          </a:xfrm>
          <a:prstGeom prst="rect">
            <a:avLst/>
          </a:prstGeom>
          <a:solidFill>
            <a:schemeClr val="accent2">
              <a:lumMod val="60000"/>
              <a:lumOff val="40000"/>
            </a:schemeClr>
          </a:solidFill>
        </p:spPr>
        <p:txBody>
          <a:bodyPr wrap="square" rtlCol="0">
            <a:spAutoFit/>
          </a:bodyPr>
          <a:lstStyle/>
          <a:p>
            <a:pPr algn="ctr"/>
            <a:r>
              <a:rPr lang="en-US" sz="2041" b="1"/>
              <a:t>Resources for the Activity</a:t>
            </a:r>
          </a:p>
        </p:txBody>
      </p:sp>
      <p:sp>
        <p:nvSpPr>
          <p:cNvPr id="40" name="TextBox 39"/>
          <p:cNvSpPr txBox="1"/>
          <p:nvPr/>
        </p:nvSpPr>
        <p:spPr>
          <a:xfrm>
            <a:off x="7037614" y="1512140"/>
            <a:ext cx="4689570" cy="406393"/>
          </a:xfrm>
          <a:prstGeom prst="rect">
            <a:avLst/>
          </a:prstGeom>
          <a:solidFill>
            <a:schemeClr val="accent2">
              <a:lumMod val="60000"/>
              <a:lumOff val="40000"/>
            </a:schemeClr>
          </a:solidFill>
        </p:spPr>
        <p:txBody>
          <a:bodyPr wrap="square" rtlCol="0">
            <a:spAutoFit/>
          </a:bodyPr>
          <a:lstStyle/>
          <a:p>
            <a:pPr algn="ctr"/>
            <a:r>
              <a:rPr lang="en-US" sz="2041" b="1" dirty="0"/>
              <a:t>Recommended Steps for the Activity</a:t>
            </a:r>
          </a:p>
        </p:txBody>
      </p:sp>
      <p:sp>
        <p:nvSpPr>
          <p:cNvPr id="42" name="TextBox 41"/>
          <p:cNvSpPr txBox="1"/>
          <p:nvPr/>
        </p:nvSpPr>
        <p:spPr>
          <a:xfrm>
            <a:off x="6280022" y="1967347"/>
            <a:ext cx="6497247" cy="3970318"/>
          </a:xfrm>
          <a:prstGeom prst="rect">
            <a:avLst/>
          </a:prstGeom>
          <a:noFill/>
        </p:spPr>
        <p:txBody>
          <a:bodyPr wrap="square" rtlCol="0">
            <a:spAutoFit/>
          </a:bodyPr>
          <a:lstStyle/>
          <a:p>
            <a:pPr marL="378380" indent="-360045">
              <a:buAutoNum type="arabicPeriod"/>
            </a:pPr>
            <a:r>
              <a:rPr lang="en-US" sz="1800" dirty="0"/>
              <a:t>Have students observe, think about, and play with the codes provided in the files. The goal of these files is to focus on experimenting to learn what each code or command does.   </a:t>
            </a:r>
          </a:p>
          <a:p>
            <a:pPr marL="378380" indent="-360045">
              <a:buAutoNum type="arabicPeriod"/>
            </a:pPr>
            <a:r>
              <a:rPr lang="en-US" sz="1800" dirty="0"/>
              <a:t>Talk about each line of code and how they are all related.</a:t>
            </a:r>
          </a:p>
          <a:p>
            <a:pPr marL="378380" indent="-360045">
              <a:buAutoNum type="arabicPeriod"/>
            </a:pPr>
            <a:r>
              <a:rPr lang="en-US" sz="1800" dirty="0"/>
              <a:t>Prediction of images and black and white image should focus on link between numbers, pixels, and colors. </a:t>
            </a:r>
          </a:p>
          <a:p>
            <a:pPr marL="378380" indent="-360045">
              <a:buAutoNum type="arabicPeriod"/>
            </a:pPr>
            <a:r>
              <a:rPr lang="en-US" sz="1800" dirty="0"/>
              <a:t>When modifying AOLME students’ image, suggest starting with small changes and running the program, so they become familiar with the code.</a:t>
            </a:r>
          </a:p>
          <a:p>
            <a:pPr marL="378380" indent="-360045">
              <a:buAutoNum type="arabicPeriod"/>
            </a:pPr>
            <a:r>
              <a:rPr lang="en-US" sz="1800" dirty="0"/>
              <a:t>Let students have fun creating images and encourage creativity.</a:t>
            </a:r>
          </a:p>
          <a:p>
            <a:pPr marL="378380" indent="-360045">
              <a:buAutoNum type="arabicPeriod"/>
            </a:pPr>
            <a:r>
              <a:rPr lang="en-US" sz="1800" dirty="0"/>
              <a:t>When creating team’s image use team’s name as a prompt or initial ideas and have them take turns entering codes.</a:t>
            </a:r>
          </a:p>
          <a:p>
            <a:pPr marL="378380" indent="-360045">
              <a:buAutoNum type="arabicPeriod"/>
            </a:pPr>
            <a:r>
              <a:rPr lang="en-US" sz="1800" dirty="0"/>
              <a:t>Have students debrief what they learned in the session and take notes on journal. </a:t>
            </a:r>
          </a:p>
        </p:txBody>
      </p:sp>
      <p:sp>
        <p:nvSpPr>
          <p:cNvPr id="12" name="Rectangle 11"/>
          <p:cNvSpPr/>
          <p:nvPr/>
        </p:nvSpPr>
        <p:spPr>
          <a:xfrm>
            <a:off x="1833854" y="570320"/>
            <a:ext cx="11526447" cy="674031"/>
          </a:xfrm>
          <a:prstGeom prst="rect">
            <a:avLst/>
          </a:prstGeom>
        </p:spPr>
        <p:txBody>
          <a:bodyPr wrap="square">
            <a:spAutoFit/>
          </a:bodyPr>
          <a:lstStyle/>
          <a:p>
            <a:r>
              <a:rPr lang="en-US" sz="3780" b="1" dirty="0"/>
              <a:t>5.3. Programming Images with Python</a:t>
            </a:r>
            <a:endParaRPr lang="en-US" sz="3780" dirty="0"/>
          </a:p>
        </p:txBody>
      </p:sp>
      <p:sp>
        <p:nvSpPr>
          <p:cNvPr id="2" name="Rectangle 1">
            <a:extLst>
              <a:ext uri="{FF2B5EF4-FFF2-40B4-BE49-F238E27FC236}">
                <a16:creationId xmlns:a16="http://schemas.microsoft.com/office/drawing/2014/main" id="{4766689A-B8A8-3B41-B725-F654AB746E46}"/>
              </a:ext>
            </a:extLst>
          </p:cNvPr>
          <p:cNvSpPr/>
          <p:nvPr/>
        </p:nvSpPr>
        <p:spPr>
          <a:xfrm>
            <a:off x="3628801" y="6673146"/>
            <a:ext cx="8553367" cy="406393"/>
          </a:xfrm>
          <a:prstGeom prst="rect">
            <a:avLst/>
          </a:prstGeom>
        </p:spPr>
        <p:txBody>
          <a:bodyPr wrap="square">
            <a:spAutoFit/>
          </a:bodyPr>
          <a:lstStyle/>
          <a:p>
            <a:pPr lvl="0"/>
            <a:r>
              <a:rPr lang="en-US" sz="2041" b="1" dirty="0"/>
              <a:t>Activity 3 Goal: </a:t>
            </a:r>
            <a:r>
              <a:rPr lang="en-US" sz="2041" dirty="0"/>
              <a:t>Program binary images with Python using the Raspberry Pi.</a:t>
            </a:r>
          </a:p>
        </p:txBody>
      </p:sp>
      <p:sp>
        <p:nvSpPr>
          <p:cNvPr id="14" name="Rectangle 13">
            <a:extLst>
              <a:ext uri="{FF2B5EF4-FFF2-40B4-BE49-F238E27FC236}">
                <a16:creationId xmlns:a16="http://schemas.microsoft.com/office/drawing/2014/main" id="{E3E3CBAE-6CDF-B848-AAE4-CCF88BA0452D}"/>
              </a:ext>
            </a:extLst>
          </p:cNvPr>
          <p:cNvSpPr/>
          <p:nvPr/>
        </p:nvSpPr>
        <p:spPr>
          <a:xfrm>
            <a:off x="156041" y="4600972"/>
            <a:ext cx="6123981" cy="2419124"/>
          </a:xfrm>
          <a:prstGeom prst="rect">
            <a:avLst/>
          </a:prstGeom>
        </p:spPr>
        <p:txBody>
          <a:bodyPr wrap="square">
            <a:spAutoFit/>
          </a:bodyPr>
          <a:lstStyle/>
          <a:p>
            <a:r>
              <a:rPr lang="en-US" sz="168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8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8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8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8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8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8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8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8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2515729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9338" y="285750"/>
            <a:ext cx="1903096" cy="2262859"/>
          </a:xfrm>
          <a:prstGeom prst="rect">
            <a:avLst/>
          </a:prstGeom>
          <a:noFill/>
          <a:ln w="31750" cap="sq">
            <a:noFill/>
            <a:miter lim="800000"/>
          </a:ln>
        </p:spPr>
      </p:pic>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22283" y="4786602"/>
            <a:ext cx="2081399" cy="2383155"/>
          </a:xfrm>
          <a:prstGeom prst="rect">
            <a:avLst/>
          </a:prstGeom>
          <a:ln w="31750" cap="sq">
            <a:noFill/>
            <a:miter lim="800000"/>
          </a:ln>
          <a:extLst>
            <a:ext uri="{53640926-AAD7-44D8-BBD7-CCE9431645EC}">
              <a14:shadowObscured xmlns:a14="http://schemas.microsoft.com/office/drawing/2010/main"/>
            </a:ext>
          </a:extLst>
        </p:spPr>
      </p:pic>
      <p:sp>
        <p:nvSpPr>
          <p:cNvPr id="2" name="Title 1"/>
          <p:cNvSpPr>
            <a:spLocks noGrp="1"/>
          </p:cNvSpPr>
          <p:nvPr>
            <p:ph type="title"/>
          </p:nvPr>
        </p:nvSpPr>
        <p:spPr>
          <a:xfrm>
            <a:off x="2773681" y="631519"/>
            <a:ext cx="7581899" cy="940105"/>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62425828"/>
              </p:ext>
            </p:extLst>
          </p:nvPr>
        </p:nvGraphicFramePr>
        <p:xfrm>
          <a:off x="336413" y="1954424"/>
          <a:ext cx="10081260" cy="5434480"/>
        </p:xfrm>
        <a:graphic>
          <a:graphicData uri="http://schemas.openxmlformats.org/drawingml/2006/table">
            <a:tbl>
              <a:tblPr>
                <a:tableStyleId>{5C22544A-7EE6-4342-B048-85BDC9FD1C3A}</a:tableStyleId>
              </a:tblPr>
              <a:tblGrid>
                <a:gridCol w="10081260">
                  <a:extLst>
                    <a:ext uri="{9D8B030D-6E8A-4147-A177-3AD203B41FA5}">
                      <a16:colId xmlns:a16="http://schemas.microsoft.com/office/drawing/2014/main" val="20000"/>
                    </a:ext>
                  </a:extLst>
                </a:gridCol>
              </a:tblGrid>
              <a:tr h="5434480">
                <a:tc>
                  <a:txBody>
                    <a:bodyPr/>
                    <a:lstStyle/>
                    <a:p>
                      <a:pPr marL="646113" marR="0" indent="-347663" algn="l">
                        <a:lnSpc>
                          <a:spcPct val="107000"/>
                        </a:lnSpc>
                        <a:spcBef>
                          <a:spcPts val="0"/>
                        </a:spcBef>
                        <a:spcAft>
                          <a:spcPts val="800"/>
                        </a:spcAft>
                        <a:buFont typeface="Arial" charset="0"/>
                        <a:buChar char="•"/>
                        <a:tabLst/>
                      </a:pPr>
                      <a:r>
                        <a:rPr lang="en-US" sz="2600" dirty="0">
                          <a:effectLst/>
                        </a:rPr>
                        <a:t>SESSION 1: </a:t>
                      </a:r>
                      <a:r>
                        <a:rPr lang="en-US" sz="2600" b="1" i="1" dirty="0">
                          <a:effectLst/>
                        </a:rPr>
                        <a:t>Basic of Raspberry PI and Linux-</a:t>
                      </a:r>
                      <a:r>
                        <a:rPr lang="en-US" sz="2600" b="0" i="1" dirty="0">
                          <a:effectLst/>
                        </a:rPr>
                        <a:t>(motivational overview</a:t>
                      </a:r>
                      <a:r>
                        <a:rPr lang="en-US" sz="2600" b="0" i="1" baseline="0" dirty="0">
                          <a:effectLst/>
                        </a:rPr>
                        <a:t> of projects-images, ls, cd, to find and play previous videos)</a:t>
                      </a:r>
                      <a:endParaRPr lang="en-US" sz="2600" b="0" i="1" dirty="0">
                        <a:effectLst/>
                      </a:endParaRPr>
                    </a:p>
                    <a:p>
                      <a:pPr marL="646113" marR="0" indent="-347663" algn="l">
                        <a:lnSpc>
                          <a:spcPct val="107000"/>
                        </a:lnSpc>
                        <a:spcBef>
                          <a:spcPts val="0"/>
                        </a:spcBef>
                        <a:spcAft>
                          <a:spcPts val="800"/>
                        </a:spcAft>
                        <a:buFont typeface="Arial" charset="0"/>
                        <a:buChar char="•"/>
                        <a:tabLst/>
                      </a:pPr>
                      <a:r>
                        <a:rPr lang="en-US" sz="2600" dirty="0">
                          <a:effectLst/>
                        </a:rPr>
                        <a:t>SESSION 2: </a:t>
                      </a:r>
                      <a:r>
                        <a:rPr lang="en-US" sz="2600" b="1" i="1" dirty="0">
                          <a:effectLst/>
                        </a:rPr>
                        <a:t>Introduction to Python </a:t>
                      </a:r>
                      <a:r>
                        <a:rPr lang="en-US" sz="2600" b="0" i="1" dirty="0">
                          <a:effectLst/>
                        </a:rPr>
                        <a:t>(print, for</a:t>
                      </a:r>
                      <a:r>
                        <a:rPr lang="en-US" sz="2600" b="0" i="1" baseline="0" dirty="0">
                          <a:effectLst/>
                        </a:rPr>
                        <a:t>, if</a:t>
                      </a:r>
                      <a:r>
                        <a:rPr lang="en-US" sz="2600" b="0" i="1" dirty="0">
                          <a:effectLst/>
                        </a:rPr>
                        <a:t>)</a:t>
                      </a:r>
                    </a:p>
                    <a:p>
                      <a:pPr marL="646113" marR="0" indent="-347663" algn="l">
                        <a:lnSpc>
                          <a:spcPct val="107000"/>
                        </a:lnSpc>
                        <a:spcBef>
                          <a:spcPts val="0"/>
                        </a:spcBef>
                        <a:spcAft>
                          <a:spcPts val="800"/>
                        </a:spcAft>
                        <a:buFont typeface="Arial" charset="0"/>
                        <a:buChar char="•"/>
                        <a:tabLst/>
                      </a:pPr>
                      <a:r>
                        <a:rPr lang="en-US" sz="2600" dirty="0">
                          <a:effectLst/>
                        </a:rPr>
                        <a:t>SESSION 3:  </a:t>
                      </a:r>
                      <a:r>
                        <a:rPr lang="en-US" sz="2600" b="1" i="1" dirty="0">
                          <a:effectLst/>
                        </a:rPr>
                        <a:t>Algorithms </a:t>
                      </a:r>
                      <a:r>
                        <a:rPr lang="en-US" sz="2600" b="0" i="1" dirty="0">
                          <a:effectLst/>
                        </a:rPr>
                        <a:t>(for loops-arithmetic</a:t>
                      </a:r>
                      <a:r>
                        <a:rPr lang="en-US" sz="2600" b="0" i="1" baseline="0" dirty="0">
                          <a:effectLst/>
                        </a:rPr>
                        <a:t> progressions</a:t>
                      </a:r>
                      <a:r>
                        <a:rPr lang="en-US" sz="2600" b="0" i="1" dirty="0">
                          <a:effectLst/>
                        </a:rPr>
                        <a:t>, if statements-ranges,</a:t>
                      </a:r>
                      <a:r>
                        <a:rPr lang="en-US" sz="2600" b="0" i="1" baseline="0" dirty="0">
                          <a:effectLst/>
                        </a:rPr>
                        <a:t> inequalities)</a:t>
                      </a:r>
                      <a:endParaRPr lang="en-US" sz="2600" b="0" i="1" dirty="0">
                        <a:effectLst/>
                      </a:endParaRPr>
                    </a:p>
                    <a:p>
                      <a:pPr marL="646113" marR="0" lvl="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solidFill>
                            <a:schemeClr val="tx1"/>
                          </a:solidFill>
                          <a:effectLst/>
                        </a:rPr>
                        <a:t>SESSION 4:  </a:t>
                      </a:r>
                      <a:r>
                        <a:rPr lang="en-US" sz="2600" b="1" i="1" kern="1200" dirty="0">
                          <a:solidFill>
                            <a:schemeClr val="dk1"/>
                          </a:solidFill>
                          <a:effectLst/>
                          <a:latin typeface="+mn-lt"/>
                          <a:ea typeface="+mn-ea"/>
                          <a:cs typeface="+mn-cs"/>
                        </a:rPr>
                        <a:t>Binary and Hexadecimal number systems</a:t>
                      </a:r>
                      <a:endParaRPr lang="en-US" sz="2600" dirty="0">
                        <a:effectLst/>
                      </a:endParaRPr>
                    </a:p>
                    <a:p>
                      <a:pPr marL="646113" marR="0" lvl="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effectLst/>
                        </a:rPr>
                        <a:t>SESSION 5:</a:t>
                      </a:r>
                      <a:r>
                        <a:rPr lang="en-US" sz="2600" b="1" i="1" kern="1200" dirty="0">
                          <a:solidFill>
                            <a:schemeClr val="tx1"/>
                          </a:solidFill>
                          <a:effectLst/>
                          <a:latin typeface="+mn-lt"/>
                          <a:ea typeface="+mn-ea"/>
                          <a:cs typeface="+mn-cs"/>
                        </a:rPr>
                        <a:t>The Coordinate Plane and Black &amp; White Images in Python</a:t>
                      </a:r>
                      <a:endParaRPr lang="en-US" sz="26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effectLst/>
                        </a:rPr>
                        <a:t> SESSION 6: </a:t>
                      </a:r>
                      <a:r>
                        <a:rPr lang="en-US" sz="2600" b="1" i="1" kern="1200" dirty="0">
                          <a:solidFill>
                            <a:schemeClr val="dk1"/>
                          </a:solidFill>
                          <a:effectLst/>
                          <a:latin typeface="+mn-lt"/>
                          <a:ea typeface="+mn-ea"/>
                          <a:cs typeface="+mn-cs"/>
                        </a:rPr>
                        <a:t>Images and Their Components (histograms)</a:t>
                      </a:r>
                      <a:endParaRPr lang="en-US" sz="26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effectLst/>
                        </a:rPr>
                        <a:t>SESSION 7: </a:t>
                      </a:r>
                      <a:r>
                        <a:rPr lang="en-US" sz="2600" b="1" i="1" kern="1200" dirty="0">
                          <a:solidFill>
                            <a:schemeClr val="dk1"/>
                          </a:solidFill>
                          <a:effectLst/>
                          <a:latin typeface="+mn-lt"/>
                          <a:ea typeface="+mn-ea"/>
                          <a:cs typeface="+mn-cs"/>
                        </a:rPr>
                        <a:t>Creation of Images and Video</a:t>
                      </a:r>
                      <a:endParaRPr lang="en-US" sz="2600" dirty="0">
                        <a:effectLst/>
                      </a:endParaRPr>
                    </a:p>
                    <a:p>
                      <a:pPr marL="646113" marR="0" indent="-347663" algn="l">
                        <a:lnSpc>
                          <a:spcPct val="107000"/>
                        </a:lnSpc>
                        <a:spcBef>
                          <a:spcPts val="0"/>
                        </a:spcBef>
                        <a:spcAft>
                          <a:spcPts val="800"/>
                        </a:spcAft>
                        <a:buFont typeface="Arial" charset="0"/>
                        <a:buChar char="•"/>
                        <a:tabLst/>
                      </a:pPr>
                      <a:r>
                        <a:rPr lang="en-US" sz="2600" dirty="0">
                          <a:effectLst/>
                        </a:rPr>
                        <a:t>FINAL PROJECT:  VIDEO</a:t>
                      </a:r>
                      <a:endParaRPr lang="en-US" sz="2600" dirty="0">
                        <a:effectLst/>
                        <a:latin typeface="Calibri" charset="0"/>
                        <a:ea typeface="Calibri" charset="0"/>
                        <a:cs typeface="Times New Roman" charset="0"/>
                      </a:endParaRPr>
                    </a:p>
                  </a:txBody>
                  <a:tcPr marL="57543" marR="57543"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430" y="1218667"/>
            <a:ext cx="10992307" cy="1248156"/>
          </a:xfrm>
        </p:spPr>
        <p:txBody>
          <a:bodyPr>
            <a:normAutofit/>
          </a:bodyPr>
          <a:lstStyle/>
          <a:p>
            <a:r>
              <a:rPr lang="en-US" b="1" i="1" dirty="0">
                <a:solidFill>
                  <a:schemeClr val="tx1"/>
                </a:solidFill>
              </a:rPr>
              <a:t>The Coordinate Plane and Black &amp; White Images in Python</a:t>
            </a:r>
            <a:endParaRPr lang="en-US" dirty="0"/>
          </a:p>
        </p:txBody>
      </p:sp>
      <p:sp>
        <p:nvSpPr>
          <p:cNvPr id="3" name="Content Placeholder 2"/>
          <p:cNvSpPr>
            <a:spLocks noGrp="1"/>
          </p:cNvSpPr>
          <p:nvPr>
            <p:ph idx="1"/>
          </p:nvPr>
        </p:nvSpPr>
        <p:spPr>
          <a:xfrm>
            <a:off x="773430" y="2872740"/>
            <a:ext cx="10992307" cy="3973830"/>
          </a:xfrm>
        </p:spPr>
        <p:txBody>
          <a:bodyPr>
            <a:noAutofit/>
          </a:bodyPr>
          <a:lstStyle/>
          <a:p>
            <a:pPr marL="0" indent="0">
              <a:buNone/>
            </a:pPr>
            <a:r>
              <a:rPr lang="en-US" sz="3360" dirty="0"/>
              <a:t>OBJECTIVES:</a:t>
            </a:r>
          </a:p>
          <a:p>
            <a:pPr marL="540068" indent="-540068">
              <a:buFont typeface="+mj-lt"/>
              <a:buAutoNum type="arabicPeriod"/>
            </a:pPr>
            <a:r>
              <a:rPr lang="en-US" sz="3360" dirty="0"/>
              <a:t>Identify the connections between x-y coordinate plane and use of binary numbers to represent black and white images.</a:t>
            </a:r>
          </a:p>
          <a:p>
            <a:pPr marL="540068" indent="-540068">
              <a:buFont typeface="+mj-lt"/>
              <a:buAutoNum type="arabicPeriod"/>
            </a:pPr>
            <a:r>
              <a:rPr lang="en-US" sz="3360" dirty="0"/>
              <a:t>Design basic black and white images.</a:t>
            </a:r>
          </a:p>
          <a:p>
            <a:pPr marL="540068" indent="-540068">
              <a:buFont typeface="+mj-lt"/>
              <a:buAutoNum type="arabicPeriod"/>
            </a:pPr>
            <a:r>
              <a:rPr lang="en-US" sz="3360" dirty="0"/>
              <a:t>Program binary images using Python.</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417927" y="2040125"/>
            <a:ext cx="4367546" cy="3359650"/>
          </a:xfrm>
          <a:prstGeom prst="rect">
            <a:avLst/>
          </a:prstGeom>
          <a:noFill/>
        </p:spPr>
      </p:pic>
      <p:sp>
        <p:nvSpPr>
          <p:cNvPr id="2" name="Title 1"/>
          <p:cNvSpPr>
            <a:spLocks noGrp="1"/>
          </p:cNvSpPr>
          <p:nvPr>
            <p:ph type="title"/>
          </p:nvPr>
        </p:nvSpPr>
        <p:spPr>
          <a:xfrm>
            <a:off x="838436" y="409199"/>
            <a:ext cx="4699687" cy="1042414"/>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43553" y="2000248"/>
            <a:ext cx="6297575" cy="5594984"/>
          </a:xfrm>
        </p:spPr>
        <p:txBody>
          <a:bodyPr>
            <a:noAutofit/>
          </a:bodyPr>
          <a:lstStyle/>
          <a:p>
            <a:pPr marL="675085" indent="-490061">
              <a:buNone/>
            </a:pPr>
            <a:r>
              <a:rPr lang="en-US" sz="2520" b="1" dirty="0">
                <a:solidFill>
                  <a:schemeClr val="accent1">
                    <a:lumMod val="40000"/>
                    <a:lumOff val="60000"/>
                  </a:schemeClr>
                </a:solidFill>
                <a:effectLst>
                  <a:outerShdw blurRad="50800" dist="76200" dir="2700000" algn="tl" rotWithShape="0">
                    <a:prstClr val="black">
                      <a:alpha val="40000"/>
                    </a:prstClr>
                  </a:outerShdw>
                </a:effectLst>
              </a:rPr>
              <a:t>1</a:t>
            </a:r>
            <a:r>
              <a:rPr lang="en-US" sz="2520" b="1" dirty="0">
                <a:solidFill>
                  <a:schemeClr val="tx1">
                    <a:lumMod val="75000"/>
                    <a:lumOff val="25000"/>
                  </a:schemeClr>
                </a:solidFill>
                <a:effectLst>
                  <a:outerShdw blurRad="50800" dist="76200" dir="2700000" algn="tl" rotWithShape="0">
                    <a:prstClr val="black">
                      <a:alpha val="40000"/>
                    </a:prstClr>
                  </a:outerShdw>
                </a:effectLst>
              </a:rPr>
              <a:t>. Creating a black and white image using the “Binary Image Generator” (binary colors, open play)</a:t>
            </a:r>
          </a:p>
          <a:p>
            <a:pPr marL="675085" indent="-490061">
              <a:buNone/>
            </a:pPr>
            <a:r>
              <a:rPr lang="en-US" sz="2520" b="1" dirty="0">
                <a:solidFill>
                  <a:schemeClr val="tx1">
                    <a:lumMod val="75000"/>
                    <a:lumOff val="25000"/>
                  </a:schemeClr>
                </a:solidFill>
                <a:effectLst>
                  <a:outerShdw blurRad="50800" dist="76200" dir="2700000" algn="tl" rotWithShape="0">
                    <a:prstClr val="black">
                      <a:alpha val="40000"/>
                    </a:prstClr>
                  </a:outerShdw>
                </a:effectLst>
              </a:rPr>
              <a:t>2.  </a:t>
            </a:r>
            <a:r>
              <a:rPr lang="en-US" sz="2520" b="1" dirty="0">
                <a:solidFill>
                  <a:schemeClr val="tx1">
                    <a:lumMod val="75000"/>
                    <a:lumOff val="25000"/>
                  </a:schemeClr>
                </a:solidFill>
              </a:rPr>
              <a:t>Using Coordinates in Black &amp; White Images</a:t>
            </a:r>
            <a:r>
              <a:rPr lang="en-US" sz="2520" dirty="0">
                <a:solidFill>
                  <a:schemeClr val="tx1">
                    <a:lumMod val="75000"/>
                    <a:lumOff val="25000"/>
                  </a:schemeClr>
                </a:solidFill>
              </a:rPr>
              <a:t> </a:t>
            </a:r>
            <a:r>
              <a:rPr lang="en-US" sz="2520" b="1" dirty="0">
                <a:solidFill>
                  <a:schemeClr val="tx1">
                    <a:lumMod val="75000"/>
                    <a:lumOff val="25000"/>
                  </a:schemeClr>
                </a:solidFill>
                <a:effectLst>
                  <a:outerShdw blurRad="50800" dist="76200" dir="2700000" algn="tl" rotWithShape="0">
                    <a:prstClr val="black">
                      <a:alpha val="40000"/>
                    </a:prstClr>
                  </a:outerShdw>
                </a:effectLst>
              </a:rPr>
              <a:t>w/ paper (coordinates, grouping, blocks, share and modify-’debug’)</a:t>
            </a:r>
          </a:p>
          <a:p>
            <a:pPr marL="675085" indent="-490061">
              <a:buNone/>
            </a:pPr>
            <a:r>
              <a:rPr lang="en-US" sz="2520" b="1" dirty="0">
                <a:solidFill>
                  <a:schemeClr val="tx1">
                    <a:lumMod val="75000"/>
                    <a:lumOff val="25000"/>
                  </a:schemeClr>
                </a:solidFill>
              </a:rPr>
              <a:t>3. Creating and programming matrices, arrays,  and ranges to create images with python (debug, program, share and modify-DMI)</a:t>
            </a:r>
            <a:endParaRPr lang="en-US" sz="2520" dirty="0">
              <a:solidFill>
                <a:schemeClr val="tx1">
                  <a:lumMod val="75000"/>
                  <a:lumOff val="25000"/>
                </a:schemeClr>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2AE5EA-C2D9-4382-BA20-63D328A8C25B}"/>
              </a:ext>
            </a:extLst>
          </p:cNvPr>
          <p:cNvSpPr txBox="1"/>
          <p:nvPr/>
        </p:nvSpPr>
        <p:spPr>
          <a:xfrm>
            <a:off x="7843701" y="5726267"/>
            <a:ext cx="2253549" cy="1289071"/>
          </a:xfrm>
          <a:prstGeom prst="rect">
            <a:avLst/>
          </a:prstGeom>
          <a:solidFill>
            <a:schemeClr val="accent1">
              <a:lumMod val="40000"/>
              <a:lumOff val="60000"/>
            </a:schemeClr>
          </a:solidFill>
          <a:ln>
            <a:solidFill>
              <a:schemeClr val="accent1"/>
            </a:solidFill>
          </a:ln>
        </p:spPr>
        <p:txBody>
          <a:bodyPr wrap="square" rtlCol="0">
            <a:spAutoFit/>
          </a:bodyPr>
          <a:lstStyle/>
          <a:p>
            <a:pPr algn="r"/>
            <a:r>
              <a:rPr lang="en-US" dirty="0"/>
              <a:t>To see the pixels, take a pic of the monitor.  Then, zoom in the image</a:t>
            </a:r>
          </a:p>
        </p:txBody>
      </p:sp>
      <p:grpSp>
        <p:nvGrpSpPr>
          <p:cNvPr id="20" name="Group 19"/>
          <p:cNvGrpSpPr/>
          <p:nvPr/>
        </p:nvGrpSpPr>
        <p:grpSpPr>
          <a:xfrm>
            <a:off x="564777" y="1663583"/>
            <a:ext cx="11476257" cy="507747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31482" y="530225"/>
            <a:ext cx="12430103" cy="674031"/>
          </a:xfrm>
          <a:prstGeom prst="rect">
            <a:avLst/>
          </a:prstGeom>
        </p:spPr>
        <p:txBody>
          <a:bodyPr wrap="square">
            <a:spAutoFit/>
          </a:bodyPr>
          <a:lstStyle/>
          <a:p>
            <a:r>
              <a:rPr lang="en-US" sz="3780" b="1" dirty="0"/>
              <a:t>5.1. </a:t>
            </a:r>
            <a:r>
              <a:rPr lang="en-US" sz="3780" b="1" dirty="0">
                <a:effectLst>
                  <a:outerShdw blurRad="50800" dist="76200" dir="2700000" algn="tl" rotWithShape="0">
                    <a:prstClr val="black">
                      <a:alpha val="40000"/>
                    </a:prstClr>
                  </a:outerShdw>
                </a:effectLst>
              </a:rPr>
              <a:t>Creating Images w/ the “Binary Image Generator” </a:t>
            </a:r>
            <a:endParaRPr lang="en-US" sz="3780" dirty="0"/>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45893" y="1488190"/>
            <a:ext cx="5804601" cy="707886"/>
          </a:xfrm>
          <a:prstGeom prst="rect">
            <a:avLst/>
          </a:prstGeom>
          <a:noFill/>
        </p:spPr>
        <p:txBody>
          <a:bodyPr wrap="square" rtlCol="0">
            <a:spAutoFit/>
          </a:bodyPr>
          <a:lstStyle/>
          <a:p>
            <a:pPr marL="475535" indent="-457200">
              <a:buAutoNum type="arabicPeriod"/>
            </a:pPr>
            <a:r>
              <a:rPr lang="en-US" sz="2000" dirty="0"/>
              <a:t>On desktop of laptop, click on </a:t>
            </a:r>
            <a:r>
              <a:rPr lang="en-US" sz="2000" b="1" dirty="0"/>
              <a:t>“WebApp.html” </a:t>
            </a:r>
            <a:r>
              <a:rPr lang="en-US" sz="2000" dirty="0"/>
              <a:t>to open the WebApp using a Browser.</a:t>
            </a:r>
          </a:p>
        </p:txBody>
      </p:sp>
      <p:sp>
        <p:nvSpPr>
          <p:cNvPr id="30" name="TextBox 29"/>
          <p:cNvSpPr txBox="1"/>
          <p:nvPr/>
        </p:nvSpPr>
        <p:spPr>
          <a:xfrm>
            <a:off x="144136" y="4232003"/>
            <a:ext cx="6193556" cy="1323439"/>
          </a:xfrm>
          <a:prstGeom prst="rect">
            <a:avLst/>
          </a:prstGeom>
          <a:noFill/>
        </p:spPr>
        <p:txBody>
          <a:bodyPr wrap="square" rtlCol="0">
            <a:spAutoFit/>
          </a:bodyPr>
          <a:lstStyle/>
          <a:p>
            <a:pPr marL="293370" indent="-293370"/>
            <a:r>
              <a:rPr lang="en-US" sz="2000" dirty="0"/>
              <a:t>3. On the WebApp, note that you need to press the button ‘Update Image’ to see the last changes.  Also, scroll down the App to look at the Python code.  </a:t>
            </a:r>
            <a:r>
              <a:rPr lang="en-US" sz="2000" i="1" dirty="0"/>
              <a:t>What does the code tell you? </a:t>
            </a:r>
          </a:p>
        </p:txBody>
      </p:sp>
      <p:sp>
        <p:nvSpPr>
          <p:cNvPr id="33" name="TextBox 32"/>
          <p:cNvSpPr txBox="1"/>
          <p:nvPr/>
        </p:nvSpPr>
        <p:spPr>
          <a:xfrm>
            <a:off x="8054341" y="4270282"/>
            <a:ext cx="4358522" cy="1323439"/>
          </a:xfrm>
          <a:prstGeom prst="rect">
            <a:avLst/>
          </a:prstGeom>
          <a:noFill/>
        </p:spPr>
        <p:txBody>
          <a:bodyPr wrap="square" rtlCol="0">
            <a:spAutoFit/>
          </a:bodyPr>
          <a:lstStyle/>
          <a:p>
            <a:pPr marL="185024" indent="-185024"/>
            <a:r>
              <a:rPr lang="en-US" sz="2000" dirty="0"/>
              <a:t>4. </a:t>
            </a:r>
            <a:r>
              <a:rPr lang="en-US" sz="2000" b="1" dirty="0"/>
              <a:t>Discuss &amp; Write:  </a:t>
            </a:r>
            <a:r>
              <a:rPr lang="en-US" sz="2000" dirty="0"/>
              <a:t>How do you make white and black pixels? Can you make a circle and round corners with the </a:t>
            </a:r>
            <a:r>
              <a:rPr lang="en-US" sz="2000" b="1" dirty="0"/>
              <a:t>WebApp</a:t>
            </a:r>
            <a:r>
              <a:rPr lang="en-US" sz="2000" dirty="0"/>
              <a:t>? Why or why not?</a:t>
            </a:r>
          </a:p>
        </p:txBody>
      </p:sp>
      <p:pic>
        <p:nvPicPr>
          <p:cNvPr id="50" name="Picture 49" descr="../Desktop/Screen%20Shot%202017-02-02%20at%2011.36.13%20PM.png"/>
          <p:cNvPicPr/>
          <p:nvPr/>
        </p:nvPicPr>
        <p:blipFill rotWithShape="1">
          <a:blip r:embed="rId3" cstate="print">
            <a:extLst>
              <a:ext uri="{28A0092B-C50C-407E-A947-70E740481C1C}">
                <a14:useLocalDpi xmlns:a14="http://schemas.microsoft.com/office/drawing/2010/main"/>
              </a:ext>
            </a:extLst>
          </a:blip>
          <a:srcRect b="1281"/>
          <a:stretch/>
        </p:blipFill>
        <p:spPr bwMode="auto">
          <a:xfrm>
            <a:off x="10233601" y="5577266"/>
            <a:ext cx="1447861" cy="1489667"/>
          </a:xfrm>
          <a:prstGeom prst="rect">
            <a:avLst/>
          </a:prstGeom>
          <a:noFill/>
          <a:ln>
            <a:noFill/>
          </a:ln>
          <a:extLst>
            <a:ext uri="{53640926-AAD7-44D8-BBD7-CCE9431645EC}">
              <a14:shadowObscured xmlns:a14="http://schemas.microsoft.com/office/drawing/2010/main"/>
            </a:ext>
          </a:extLst>
        </p:spPr>
      </p:pic>
      <p:pic>
        <p:nvPicPr>
          <p:cNvPr id="51" name="Picture 50" descr="../Desktop/Screen%20Shot%202017-02-02%20at%2011.31.17%20PM.png"/>
          <p:cNvPicPr/>
          <p:nvPr/>
        </p:nvPicPr>
        <p:blipFill>
          <a:blip r:embed="rId4" cstate="print">
            <a:extLst>
              <a:ext uri="{28A0092B-C50C-407E-A947-70E740481C1C}">
                <a14:useLocalDpi xmlns:a14="http://schemas.microsoft.com/office/drawing/2010/main"/>
              </a:ext>
            </a:extLst>
          </a:blip>
          <a:srcRect/>
          <a:stretch>
            <a:fillRect/>
          </a:stretch>
        </p:blipFill>
        <p:spPr bwMode="auto">
          <a:xfrm>
            <a:off x="4611505" y="5266318"/>
            <a:ext cx="1592090" cy="1484709"/>
          </a:xfrm>
          <a:prstGeom prst="rect">
            <a:avLst/>
          </a:prstGeom>
          <a:noFill/>
          <a:ln>
            <a:noFill/>
          </a:ln>
        </p:spPr>
      </p:pic>
      <p:pic>
        <p:nvPicPr>
          <p:cNvPr id="16" name="Picture 15"/>
          <p:cNvPicPr>
            <a:picLocks noChangeAspect="1"/>
          </p:cNvPicPr>
          <p:nvPr/>
        </p:nvPicPr>
        <p:blipFill rotWithShape="1">
          <a:blip r:embed="rId5">
            <a:extLst>
              <a:ext uri="{28A0092B-C50C-407E-A947-70E740481C1C}">
                <a14:useLocalDpi xmlns:a14="http://schemas.microsoft.com/office/drawing/2010/main"/>
              </a:ext>
            </a:extLst>
          </a:blip>
          <a:srcRect t="17390" r="38083"/>
          <a:stretch/>
        </p:blipFill>
        <p:spPr>
          <a:xfrm>
            <a:off x="6389379" y="2362053"/>
            <a:ext cx="6023484" cy="1823117"/>
          </a:xfrm>
          <a:prstGeom prst="rect">
            <a:avLst/>
          </a:prstGeom>
        </p:spPr>
      </p:pic>
      <p:pic>
        <p:nvPicPr>
          <p:cNvPr id="54" name="Picture 53" descr="../Desktop/Screen%20Shot%202017-02-02%20at%2011.21.00%20PM.png"/>
          <p:cNvPicPr/>
          <p:nvPr/>
        </p:nvPicPr>
        <p:blipFill rotWithShape="1">
          <a:blip r:embed="rId6" cstate="print">
            <a:extLst>
              <a:ext uri="{28A0092B-C50C-407E-A947-70E740481C1C}">
                <a14:useLocalDpi xmlns:a14="http://schemas.microsoft.com/office/drawing/2010/main"/>
              </a:ext>
            </a:extLst>
          </a:blip>
          <a:srcRect/>
          <a:stretch/>
        </p:blipFill>
        <p:spPr bwMode="auto">
          <a:xfrm>
            <a:off x="11361355" y="1191417"/>
            <a:ext cx="1120205" cy="1081277"/>
          </a:xfrm>
          <a:prstGeom prst="rect">
            <a:avLst/>
          </a:prstGeom>
          <a:noFill/>
          <a:ln w="31750" cap="sq">
            <a:solidFill>
              <a:srgbClr val="FFFFFF"/>
            </a:solidFill>
            <a:miter lim="800000"/>
          </a:ln>
        </p:spPr>
      </p:pic>
      <p:sp>
        <p:nvSpPr>
          <p:cNvPr id="56" name="TextBox 55"/>
          <p:cNvSpPr txBox="1"/>
          <p:nvPr/>
        </p:nvSpPr>
        <p:spPr>
          <a:xfrm>
            <a:off x="6307212" y="1446616"/>
            <a:ext cx="5157049" cy="1015663"/>
          </a:xfrm>
          <a:prstGeom prst="rect">
            <a:avLst/>
          </a:prstGeom>
          <a:noFill/>
        </p:spPr>
        <p:txBody>
          <a:bodyPr wrap="square" rtlCol="0">
            <a:spAutoFit/>
          </a:bodyPr>
          <a:lstStyle/>
          <a:p>
            <a:pPr marL="360045" indent="-360045">
              <a:buAutoNum type="arabicPeriod" startAt="2"/>
            </a:pPr>
            <a:r>
              <a:rPr lang="en-US" sz="2000" dirty="0"/>
              <a:t>On the WebApp, note that 1 and 0 are linked to the ‘</a:t>
            </a:r>
            <a:r>
              <a:rPr lang="en-US" sz="2000" dirty="0" err="1"/>
              <a:t>i</a:t>
            </a:r>
            <a:r>
              <a:rPr lang="en-US" sz="2000" dirty="0"/>
              <a:t>’ and ‘j’. How are the numbers and the colors in the grid related?  </a:t>
            </a:r>
          </a:p>
        </p:txBody>
      </p:sp>
      <p:pic>
        <p:nvPicPr>
          <p:cNvPr id="60" name="Imagen 1"/>
          <p:cNvPicPr/>
          <p:nvPr/>
        </p:nvPicPr>
        <p:blipFill rotWithShape="1">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artisticPaintBrush/>
                    </a14:imgEffect>
                  </a14:imgLayer>
                </a14:imgProps>
              </a:ext>
            </a:extLst>
          </a:blip>
          <a:srcRect/>
          <a:stretch/>
        </p:blipFill>
        <p:spPr bwMode="auto">
          <a:xfrm>
            <a:off x="2184978" y="2645879"/>
            <a:ext cx="1203999" cy="1392975"/>
          </a:xfrm>
          <a:prstGeom prst="rect">
            <a:avLst/>
          </a:prstGeom>
          <a:noFill/>
          <a:ln w="31750" cap="sq">
            <a:noFill/>
            <a:miter lim="800000"/>
          </a:ln>
        </p:spPr>
      </p:pic>
      <p:pic>
        <p:nvPicPr>
          <p:cNvPr id="62" name="Picture 61"/>
          <p:cNvPicPr>
            <a:picLocks noChangeAspect="1"/>
          </p:cNvPicPr>
          <p:nvPr/>
        </p:nvPicPr>
        <p:blipFill rotWithShape="1">
          <a:blip r:embed="rId9">
            <a:extLst>
              <a:ext uri="{28A0092B-C50C-407E-A947-70E740481C1C}">
                <a14:useLocalDpi xmlns:a14="http://schemas.microsoft.com/office/drawing/2010/main"/>
              </a:ext>
            </a:extLst>
          </a:blip>
          <a:srcRect/>
          <a:stretch/>
        </p:blipFill>
        <p:spPr>
          <a:xfrm flipH="1">
            <a:off x="7079285" y="5933408"/>
            <a:ext cx="867145" cy="9381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10"/>
          <a:stretch>
            <a:fillRect/>
          </a:stretch>
        </p:blipFill>
        <p:spPr>
          <a:xfrm>
            <a:off x="6320953" y="4234170"/>
            <a:ext cx="1738188" cy="1738188"/>
          </a:xfrm>
          <a:prstGeom prst="rect">
            <a:avLst/>
          </a:prstGeom>
        </p:spPr>
      </p:pic>
      <p:pic>
        <p:nvPicPr>
          <p:cNvPr id="63" name="Picture 62" descr="Resultado de imagen para python programming icon"/>
          <p:cNvPicPr/>
          <p:nvPr/>
        </p:nvPicPr>
        <p:blipFill rotWithShape="1">
          <a:blip r:embed="rId11">
            <a:extLst>
              <a:ext uri="{28A0092B-C50C-407E-A947-70E740481C1C}">
                <a14:useLocalDpi xmlns:a14="http://schemas.microsoft.com/office/drawing/2010/main" val="0"/>
              </a:ext>
            </a:extLst>
          </a:blip>
          <a:srcRect b="21285"/>
          <a:stretch/>
        </p:blipFill>
        <p:spPr bwMode="auto">
          <a:xfrm>
            <a:off x="249849" y="5708726"/>
            <a:ext cx="803330" cy="728512"/>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8" y="7026891"/>
            <a:ext cx="4996368"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5 - 2019</a:t>
            </a:r>
            <a:r>
              <a:rPr lang="en-US" sz="2041" dirty="0"/>
              <a:t> </a:t>
            </a:r>
          </a:p>
        </p:txBody>
      </p:sp>
      <p:sp>
        <p:nvSpPr>
          <p:cNvPr id="23"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pic>
        <p:nvPicPr>
          <p:cNvPr id="3" name="Picture 2">
            <a:extLst>
              <a:ext uri="{FF2B5EF4-FFF2-40B4-BE49-F238E27FC236}">
                <a16:creationId xmlns:a16="http://schemas.microsoft.com/office/drawing/2014/main" id="{ABEE4281-E9C7-401F-8972-F9C6268B244D}"/>
              </a:ext>
            </a:extLst>
          </p:cNvPr>
          <p:cNvPicPr>
            <a:picLocks noChangeAspect="1"/>
          </p:cNvPicPr>
          <p:nvPr/>
        </p:nvPicPr>
        <p:blipFill rotWithShape="1">
          <a:blip r:embed="rId12"/>
          <a:srcRect l="69469" t="28478" r="6556" b="24625"/>
          <a:stretch/>
        </p:blipFill>
        <p:spPr>
          <a:xfrm>
            <a:off x="4430816" y="2668158"/>
            <a:ext cx="1100501" cy="1007872"/>
          </a:xfrm>
          <a:prstGeom prst="rect">
            <a:avLst/>
          </a:prstGeom>
        </p:spPr>
      </p:pic>
      <p:sp>
        <p:nvSpPr>
          <p:cNvPr id="2" name="Rectangle 1">
            <a:extLst>
              <a:ext uri="{FF2B5EF4-FFF2-40B4-BE49-F238E27FC236}">
                <a16:creationId xmlns:a16="http://schemas.microsoft.com/office/drawing/2014/main" id="{4EB6127B-F4F2-6047-A083-49B26750B3EB}"/>
              </a:ext>
            </a:extLst>
          </p:cNvPr>
          <p:cNvSpPr/>
          <p:nvPr/>
        </p:nvSpPr>
        <p:spPr>
          <a:xfrm>
            <a:off x="1098647" y="5808126"/>
            <a:ext cx="3338150" cy="923330"/>
          </a:xfrm>
          <a:prstGeom prst="rect">
            <a:avLst/>
          </a:prstGeom>
          <a:solidFill>
            <a:schemeClr val="accent1">
              <a:lumMod val="40000"/>
              <a:lumOff val="60000"/>
            </a:schemeClr>
          </a:solidFill>
          <a:ln>
            <a:solidFill>
              <a:schemeClr val="accent1"/>
            </a:solidFill>
          </a:ln>
        </p:spPr>
        <p:txBody>
          <a:bodyPr wrap="square">
            <a:spAutoFit/>
          </a:bodyPr>
          <a:lstStyle/>
          <a:p>
            <a:pPr marL="293370" indent="-293370"/>
            <a:r>
              <a:rPr lang="en-US" sz="1800" dirty="0"/>
              <a:t>Experiment with the App and create your own black &amp; white image. </a:t>
            </a:r>
          </a:p>
        </p:txBody>
      </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6280022" y="1663588"/>
            <a:ext cx="0" cy="4304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3325" y="2152796"/>
            <a:ext cx="5411230" cy="1976695"/>
          </a:xfrm>
          <a:prstGeom prst="rect">
            <a:avLst/>
          </a:prstGeom>
          <a:noFill/>
        </p:spPr>
        <p:txBody>
          <a:bodyPr wrap="square" rtlCol="0">
            <a:spAutoFit/>
          </a:bodyPr>
          <a:lstStyle/>
          <a:p>
            <a:pPr marL="378380" indent="-360045">
              <a:buAutoNum type="arabicPeriod"/>
            </a:pPr>
            <a:r>
              <a:rPr lang="en-US" sz="2041" dirty="0"/>
              <a:t>Activity Card</a:t>
            </a:r>
          </a:p>
          <a:p>
            <a:pPr marL="378380" indent="-360045">
              <a:buAutoNum type="arabicPeriod"/>
            </a:pPr>
            <a:r>
              <a:rPr lang="en-US" sz="2041" dirty="0"/>
              <a:t>Folder: /home/pi/AOLME/Session 5/  </a:t>
            </a:r>
          </a:p>
          <a:p>
            <a:pPr marL="378380" indent="-360045">
              <a:buAutoNum type="arabicPeriod"/>
            </a:pPr>
            <a:r>
              <a:rPr lang="en-US" sz="2041" dirty="0"/>
              <a:t>The </a:t>
            </a:r>
            <a:r>
              <a:rPr lang="en-US" sz="2041" b="1" dirty="0"/>
              <a:t>“WebApp.html” </a:t>
            </a:r>
            <a:r>
              <a:rPr lang="en-US" sz="2041" dirty="0"/>
              <a:t>online</a:t>
            </a:r>
          </a:p>
          <a:p>
            <a:pPr marL="378380" indent="-360045">
              <a:buAutoNum type="arabicPeriod"/>
            </a:pPr>
            <a:r>
              <a:rPr lang="en-US" sz="2041" dirty="0"/>
              <a:t>Raspberry Pi and Monitor</a:t>
            </a:r>
          </a:p>
          <a:p>
            <a:pPr marL="378380" indent="-360045">
              <a:buAutoNum type="arabicPeriod"/>
            </a:pPr>
            <a:r>
              <a:rPr lang="en-US" sz="2041" dirty="0"/>
              <a:t>Student journal</a:t>
            </a:r>
          </a:p>
          <a:p>
            <a:pPr marL="378380" indent="-360045">
              <a:buAutoNum type="arabicPeriod"/>
            </a:pPr>
            <a:endParaRPr lang="en-US" sz="2041"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5379924" y="1654342"/>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9" y="7026891"/>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6- 2018</a:t>
            </a:r>
            <a:r>
              <a:rPr lang="en-US" sz="2041" dirty="0"/>
              <a:t> </a:t>
            </a:r>
          </a:p>
        </p:txBody>
      </p:sp>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32" name="TextBox 31"/>
          <p:cNvSpPr txBox="1"/>
          <p:nvPr/>
        </p:nvSpPr>
        <p:spPr>
          <a:xfrm>
            <a:off x="1655546" y="1688881"/>
            <a:ext cx="3523221" cy="406393"/>
          </a:xfrm>
          <a:prstGeom prst="rect">
            <a:avLst/>
          </a:prstGeom>
          <a:solidFill>
            <a:schemeClr val="accent2">
              <a:lumMod val="60000"/>
              <a:lumOff val="40000"/>
            </a:schemeClr>
          </a:solidFill>
        </p:spPr>
        <p:txBody>
          <a:bodyPr wrap="square" rtlCol="0">
            <a:spAutoFit/>
          </a:bodyPr>
          <a:lstStyle/>
          <a:p>
            <a:pPr algn="ctr"/>
            <a:r>
              <a:rPr lang="en-US" sz="2041" b="1"/>
              <a:t>Resources for the Activity</a:t>
            </a:r>
          </a:p>
        </p:txBody>
      </p:sp>
      <p:sp>
        <p:nvSpPr>
          <p:cNvPr id="40" name="TextBox 39"/>
          <p:cNvSpPr txBox="1"/>
          <p:nvPr/>
        </p:nvSpPr>
        <p:spPr>
          <a:xfrm>
            <a:off x="7037614" y="1711652"/>
            <a:ext cx="4689570" cy="406393"/>
          </a:xfrm>
          <a:prstGeom prst="rect">
            <a:avLst/>
          </a:prstGeom>
          <a:solidFill>
            <a:schemeClr val="accent2">
              <a:lumMod val="60000"/>
              <a:lumOff val="40000"/>
            </a:schemeClr>
          </a:solidFill>
        </p:spPr>
        <p:txBody>
          <a:bodyPr wrap="square" rtlCol="0">
            <a:spAutoFit/>
          </a:bodyPr>
          <a:lstStyle/>
          <a:p>
            <a:pPr algn="ctr"/>
            <a:r>
              <a:rPr lang="en-US" sz="2041" b="1" dirty="0"/>
              <a:t>Recommended Steps for the Activity</a:t>
            </a:r>
          </a:p>
        </p:txBody>
      </p:sp>
      <p:sp>
        <p:nvSpPr>
          <p:cNvPr id="42" name="TextBox 41"/>
          <p:cNvSpPr txBox="1"/>
          <p:nvPr/>
        </p:nvSpPr>
        <p:spPr>
          <a:xfrm>
            <a:off x="6280024" y="2374375"/>
            <a:ext cx="6201538" cy="3861057"/>
          </a:xfrm>
          <a:prstGeom prst="rect">
            <a:avLst/>
          </a:prstGeom>
          <a:noFill/>
        </p:spPr>
        <p:txBody>
          <a:bodyPr wrap="square" rtlCol="0">
            <a:spAutoFit/>
          </a:bodyPr>
          <a:lstStyle/>
          <a:p>
            <a:pPr marL="378380" indent="-360045">
              <a:buAutoNum type="arabicPeriod"/>
            </a:pPr>
            <a:r>
              <a:rPr lang="en-US" sz="2041" dirty="0"/>
              <a:t>Make sure the </a:t>
            </a:r>
            <a:r>
              <a:rPr lang="en-US" sz="2041" b="1" dirty="0"/>
              <a:t>“Binary Image Generator” </a:t>
            </a:r>
            <a:r>
              <a:rPr lang="en-US" sz="2041" dirty="0"/>
              <a:t>online is set in the binary (black and white) choice. Students have to set up the ‘size’ of the matrix. Try 10 by 10.</a:t>
            </a:r>
          </a:p>
          <a:p>
            <a:pPr marL="378380" indent="-360045">
              <a:buAutoNum type="arabicPeriod"/>
            </a:pPr>
            <a:r>
              <a:rPr lang="en-US" sz="2041" dirty="0"/>
              <a:t>Have students think about how numbers and colors are related.</a:t>
            </a:r>
          </a:p>
          <a:p>
            <a:pPr marL="378380" indent="-360045">
              <a:buAutoNum type="arabicPeriod"/>
            </a:pPr>
            <a:r>
              <a:rPr lang="en-US" sz="2041" dirty="0"/>
              <a:t>Let students have fun, play creating images.</a:t>
            </a:r>
          </a:p>
          <a:p>
            <a:pPr marL="378380" indent="-360045">
              <a:buAutoNum type="arabicPeriod"/>
            </a:pPr>
            <a:r>
              <a:rPr lang="en-US" sz="2041" dirty="0"/>
              <a:t>Make sure students take turns using the generator and that others pay attention to what is going on in the generator.</a:t>
            </a:r>
          </a:p>
          <a:p>
            <a:pPr marL="378380" indent="-360045">
              <a:buAutoNum type="arabicPeriod"/>
            </a:pPr>
            <a:r>
              <a:rPr lang="en-US" sz="2041" dirty="0"/>
              <a:t>Have students debrief what they learned by experimenting with the binary image generator and have them write notes in journal. </a:t>
            </a:r>
          </a:p>
        </p:txBody>
      </p:sp>
      <p:sp>
        <p:nvSpPr>
          <p:cNvPr id="12" name="Rectangle 11"/>
          <p:cNvSpPr/>
          <p:nvPr/>
        </p:nvSpPr>
        <p:spPr>
          <a:xfrm>
            <a:off x="218738" y="632852"/>
            <a:ext cx="12430103" cy="674031"/>
          </a:xfrm>
          <a:prstGeom prst="rect">
            <a:avLst/>
          </a:prstGeom>
        </p:spPr>
        <p:txBody>
          <a:bodyPr wrap="square">
            <a:spAutoFit/>
          </a:bodyPr>
          <a:lstStyle/>
          <a:p>
            <a:r>
              <a:rPr lang="en-US" sz="3780" b="1" dirty="0"/>
              <a:t>5.1. </a:t>
            </a:r>
            <a:r>
              <a:rPr lang="en-US" sz="3780" b="1" dirty="0">
                <a:effectLst>
                  <a:outerShdw blurRad="50800" dist="76200" dir="2700000" algn="tl" rotWithShape="0">
                    <a:prstClr val="black">
                      <a:alpha val="40000"/>
                    </a:prstClr>
                  </a:outerShdw>
                </a:effectLst>
              </a:rPr>
              <a:t>Creating Images w/ the “Binary Image Generator” </a:t>
            </a:r>
            <a:endParaRPr lang="en-US" sz="3780" dirty="0"/>
          </a:p>
        </p:txBody>
      </p:sp>
      <p:sp>
        <p:nvSpPr>
          <p:cNvPr id="3" name="Rectangle 2">
            <a:extLst>
              <a:ext uri="{FF2B5EF4-FFF2-40B4-BE49-F238E27FC236}">
                <a16:creationId xmlns:a16="http://schemas.microsoft.com/office/drawing/2014/main" id="{A43ED614-A273-BE4C-9BFE-04A7DB0E888E}"/>
              </a:ext>
            </a:extLst>
          </p:cNvPr>
          <p:cNvSpPr/>
          <p:nvPr/>
        </p:nvSpPr>
        <p:spPr>
          <a:xfrm>
            <a:off x="1075940" y="6242413"/>
            <a:ext cx="11790279" cy="406393"/>
          </a:xfrm>
          <a:prstGeom prst="rect">
            <a:avLst/>
          </a:prstGeom>
        </p:spPr>
        <p:txBody>
          <a:bodyPr wrap="none">
            <a:spAutoFit/>
          </a:bodyPr>
          <a:lstStyle/>
          <a:p>
            <a:pPr lvl="0"/>
            <a:r>
              <a:rPr lang="en-US" sz="2041" b="1" dirty="0"/>
              <a:t>Activity 1 Goal</a:t>
            </a:r>
            <a:r>
              <a:rPr lang="en-US" sz="2041" dirty="0"/>
              <a:t>: Practice and design black and white images using the Image Generator and binary numbers.</a:t>
            </a:r>
          </a:p>
        </p:txBody>
      </p:sp>
      <p:sp>
        <p:nvSpPr>
          <p:cNvPr id="14" name="Rectangle 13">
            <a:extLst>
              <a:ext uri="{FF2B5EF4-FFF2-40B4-BE49-F238E27FC236}">
                <a16:creationId xmlns:a16="http://schemas.microsoft.com/office/drawing/2014/main" id="{BD32AFD6-0359-AF44-B393-EF43A2744585}"/>
              </a:ext>
            </a:extLst>
          </p:cNvPr>
          <p:cNvSpPr/>
          <p:nvPr/>
        </p:nvSpPr>
        <p:spPr>
          <a:xfrm>
            <a:off x="474955" y="3830548"/>
            <a:ext cx="5747801" cy="2419124"/>
          </a:xfrm>
          <a:prstGeom prst="rect">
            <a:avLst/>
          </a:prstGeom>
        </p:spPr>
        <p:txBody>
          <a:bodyPr wrap="square">
            <a:spAutoFit/>
          </a:bodyPr>
          <a:lstStyle/>
          <a:p>
            <a:r>
              <a:rPr lang="en-US" sz="168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8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8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8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8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8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8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8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8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202455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p:cNvGrpSpPr/>
          <p:nvPr/>
        </p:nvGrpSpPr>
        <p:grpSpPr>
          <a:xfrm>
            <a:off x="8168871" y="1631083"/>
            <a:ext cx="2793100" cy="2473376"/>
            <a:chOff x="6179674" y="1281270"/>
            <a:chExt cx="2660095" cy="2355596"/>
          </a:xfrm>
        </p:grpSpPr>
        <p:grpSp>
          <p:nvGrpSpPr>
            <p:cNvPr id="5" name="Group 4"/>
            <p:cNvGrpSpPr/>
            <p:nvPr/>
          </p:nvGrpSpPr>
          <p:grpSpPr>
            <a:xfrm>
              <a:off x="6624137" y="1557855"/>
              <a:ext cx="2215632" cy="2079011"/>
              <a:chOff x="6437888" y="1253055"/>
              <a:chExt cx="2400293" cy="2081487"/>
            </a:xfrm>
          </p:grpSpPr>
          <p:pic>
            <p:nvPicPr>
              <p:cNvPr id="44" name="Picture 43"/>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6523390" y="1253055"/>
                <a:ext cx="2221129" cy="2081487"/>
              </a:xfrm>
              <a:prstGeom prst="rect">
                <a:avLst/>
              </a:prstGeom>
              <a:noFill/>
              <a:ln>
                <a:noFill/>
              </a:ln>
            </p:spPr>
          </p:pic>
          <p:pic>
            <p:nvPicPr>
              <p:cNvPr id="43" name="Picture 42" descr="Resultado de imagen para black and white image pixel"/>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437888" y="1410810"/>
                <a:ext cx="2400293" cy="1873570"/>
              </a:xfrm>
              <a:prstGeom prst="rect">
                <a:avLst/>
              </a:prstGeom>
              <a:noFill/>
            </p:spPr>
          </p:pic>
        </p:grpSp>
        <p:pic>
          <p:nvPicPr>
            <p:cNvPr id="45" name="Picture 44"/>
            <p:cNvPicPr>
              <a:picLocks noChangeAspect="1"/>
            </p:cNvPicPr>
            <p:nvPr/>
          </p:nvPicPr>
          <p:blipFill rotWithShape="1">
            <a:blip r:embed="rId5">
              <a:extLst>
                <a:ext uri="{28A0092B-C50C-407E-A947-70E740481C1C}">
                  <a14:useLocalDpi xmlns:a14="http://schemas.microsoft.com/office/drawing/2010/main"/>
                </a:ext>
              </a:extLst>
            </a:blip>
            <a:srcRect l="12430" t="1093" r="60020" b="89986"/>
            <a:stretch/>
          </p:blipFill>
          <p:spPr bwMode="auto">
            <a:xfrm>
              <a:off x="6516331" y="1281270"/>
              <a:ext cx="1187710" cy="242769"/>
            </a:xfrm>
            <a:prstGeom prst="rect">
              <a:avLst/>
            </a:prstGeom>
            <a:noFill/>
            <a:ln>
              <a:noFill/>
            </a:ln>
            <a:extLst>
              <a:ext uri="{53640926-AAD7-44D8-BBD7-CCE9431645EC}">
                <a14:shadowObscured xmlns:a14="http://schemas.microsoft.com/office/drawing/2010/main"/>
              </a:ext>
            </a:extLst>
          </p:spPr>
        </p:pic>
        <p:pic>
          <p:nvPicPr>
            <p:cNvPr id="46" name="Picture 45"/>
            <p:cNvPicPr>
              <a:picLocks noChangeAspect="1"/>
            </p:cNvPicPr>
            <p:nvPr/>
          </p:nvPicPr>
          <p:blipFill rotWithShape="1">
            <a:blip r:embed="rId5">
              <a:duotone>
                <a:prstClr val="black"/>
                <a:schemeClr val="bg1">
                  <a:tint val="45000"/>
                  <a:satMod val="400000"/>
                </a:schemeClr>
              </a:duotone>
              <a:extLst>
                <a:ext uri="{28A0092B-C50C-407E-A947-70E740481C1C}">
                  <a14:useLocalDpi xmlns:a14="http://schemas.microsoft.com/office/drawing/2010/main"/>
                </a:ext>
              </a:extLst>
            </a:blip>
            <a:srcRect t="8976" r="85002" b="60641"/>
            <a:stretch/>
          </p:blipFill>
          <p:spPr bwMode="auto">
            <a:xfrm>
              <a:off x="6179674" y="1604631"/>
              <a:ext cx="491329" cy="907799"/>
            </a:xfrm>
            <a:prstGeom prst="rect">
              <a:avLst/>
            </a:prstGeom>
            <a:noFill/>
            <a:ln w="9525" cap="flat" cmpd="sng" algn="ctr">
              <a:solidFill>
                <a:sysClr val="window" lastClr="FFFFFF"/>
              </a:solidFill>
              <a:prstDash val="solid"/>
              <a:round/>
              <a:headEnd type="none" w="med" len="med"/>
              <a:tailEnd type="none" w="med" len="med"/>
            </a:ln>
            <a:extLst>
              <a:ext uri="{53640926-AAD7-44D8-BBD7-CCE9431645EC}">
                <a14:shadowObscured xmlns:a14="http://schemas.microsoft.com/office/drawing/2010/main"/>
              </a:ext>
            </a:extLst>
          </p:spPr>
        </p:pic>
      </p:grpSp>
      <p:grpSp>
        <p:nvGrpSpPr>
          <p:cNvPr id="20" name="Group 19"/>
          <p:cNvGrpSpPr/>
          <p:nvPr/>
        </p:nvGrpSpPr>
        <p:grpSpPr>
          <a:xfrm>
            <a:off x="443811" y="1584513"/>
            <a:ext cx="11642408" cy="54554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731523" y="581706"/>
            <a:ext cx="11526447" cy="674031"/>
          </a:xfrm>
          <a:prstGeom prst="rect">
            <a:avLst/>
          </a:prstGeom>
        </p:spPr>
        <p:txBody>
          <a:bodyPr wrap="square">
            <a:spAutoFit/>
          </a:bodyPr>
          <a:lstStyle/>
          <a:p>
            <a:r>
              <a:rPr lang="en-US" sz="3780" b="1" dirty="0"/>
              <a:t>5.2. Using Coordinates in Black &amp; White Images</a:t>
            </a:r>
            <a:endParaRPr lang="en-US" sz="3780" dirty="0"/>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39437" y="1455229"/>
            <a:ext cx="2983192" cy="1034514"/>
          </a:xfrm>
          <a:prstGeom prst="rect">
            <a:avLst/>
          </a:prstGeom>
          <a:noFill/>
        </p:spPr>
        <p:txBody>
          <a:bodyPr wrap="square" rtlCol="0">
            <a:spAutoFit/>
          </a:bodyPr>
          <a:lstStyle/>
          <a:p>
            <a:pPr marL="136684" indent="-118349"/>
            <a:r>
              <a:rPr lang="en-US" sz="2041" dirty="0"/>
              <a:t>1. Create a figure by filling in complete squares with black in the given grid.</a:t>
            </a:r>
          </a:p>
        </p:txBody>
      </p:sp>
      <p:sp>
        <p:nvSpPr>
          <p:cNvPr id="22" name="TextBox 21"/>
          <p:cNvSpPr txBox="1"/>
          <p:nvPr/>
        </p:nvSpPr>
        <p:spPr>
          <a:xfrm>
            <a:off x="6268495" y="1524161"/>
            <a:ext cx="2030309" cy="2246769"/>
          </a:xfrm>
          <a:prstGeom prst="rect">
            <a:avLst/>
          </a:prstGeom>
          <a:noFill/>
        </p:spPr>
        <p:txBody>
          <a:bodyPr wrap="square" rtlCol="0">
            <a:spAutoFit/>
          </a:bodyPr>
          <a:lstStyle/>
          <a:p>
            <a:pPr marL="185024" indent="-185024"/>
            <a:r>
              <a:rPr lang="en-US" sz="2000" dirty="0"/>
              <a:t>2.  After completing the image, notice how each square, or pixel, has a specific position. </a:t>
            </a:r>
          </a:p>
        </p:txBody>
      </p:sp>
      <p:sp>
        <p:nvSpPr>
          <p:cNvPr id="30" name="TextBox 29"/>
          <p:cNvSpPr txBox="1"/>
          <p:nvPr/>
        </p:nvSpPr>
        <p:spPr>
          <a:xfrm>
            <a:off x="381934" y="4373387"/>
            <a:ext cx="2676939" cy="2604816"/>
          </a:xfrm>
          <a:prstGeom prst="rect">
            <a:avLst/>
          </a:prstGeom>
          <a:noFill/>
        </p:spPr>
        <p:txBody>
          <a:bodyPr wrap="square" rtlCol="0">
            <a:spAutoFit/>
          </a:bodyPr>
          <a:lstStyle/>
          <a:p>
            <a:pPr marL="185024" indent="-185024"/>
            <a:r>
              <a:rPr lang="en-US" sz="2041" dirty="0"/>
              <a:t>3. Find a partner in your group and have him/her draw the same as your image but without looking at your sheet. Tell your partner only the coordinates to color. </a:t>
            </a:r>
          </a:p>
        </p:txBody>
      </p:sp>
      <p:sp>
        <p:nvSpPr>
          <p:cNvPr id="33" name="TextBox 32"/>
          <p:cNvSpPr txBox="1"/>
          <p:nvPr/>
        </p:nvSpPr>
        <p:spPr>
          <a:xfrm>
            <a:off x="6295160" y="4307234"/>
            <a:ext cx="4111059" cy="1631216"/>
          </a:xfrm>
          <a:prstGeom prst="rect">
            <a:avLst/>
          </a:prstGeom>
          <a:noFill/>
        </p:spPr>
        <p:txBody>
          <a:bodyPr wrap="square" rtlCol="0">
            <a:spAutoFit/>
          </a:bodyPr>
          <a:lstStyle/>
          <a:p>
            <a:pPr marL="185024" indent="-185024"/>
            <a:r>
              <a:rPr lang="en-US" sz="2000" dirty="0"/>
              <a:t>4.  Would there be a way of telling your partner the information for the parts of the image you created in a briefer way other than pixel by pixel? </a:t>
            </a:r>
          </a:p>
        </p:txBody>
      </p:sp>
      <p:grpSp>
        <p:nvGrpSpPr>
          <p:cNvPr id="37" name="Group 36"/>
          <p:cNvGrpSpPr/>
          <p:nvPr/>
        </p:nvGrpSpPr>
        <p:grpSpPr>
          <a:xfrm>
            <a:off x="3160473" y="1511068"/>
            <a:ext cx="2918242" cy="2546794"/>
            <a:chOff x="476255" y="-397630"/>
            <a:chExt cx="5344857" cy="5062763"/>
          </a:xfrm>
        </p:grpSpPr>
        <p:sp>
          <p:nvSpPr>
            <p:cNvPr id="39" name="Freeform 38"/>
            <p:cNvSpPr>
              <a:spLocks/>
            </p:cNvSpPr>
            <p:nvPr/>
          </p:nvSpPr>
          <p:spPr bwMode="auto">
            <a:xfrm>
              <a:off x="5369441" y="595423"/>
              <a:ext cx="370840" cy="122555"/>
            </a:xfrm>
            <a:custGeom>
              <a:avLst/>
              <a:gdLst>
                <a:gd name="T0" fmla="*/ 0 w 734"/>
                <a:gd name="T1" fmla="*/ 95 h 285"/>
                <a:gd name="T2" fmla="*/ 28 w 734"/>
                <a:gd name="T3" fmla="*/ 68 h 285"/>
                <a:gd name="T4" fmla="*/ 55 w 734"/>
                <a:gd name="T5" fmla="*/ 27 h 285"/>
                <a:gd name="T6" fmla="*/ 136 w 734"/>
                <a:gd name="T7" fmla="*/ 0 h 285"/>
                <a:gd name="T8" fmla="*/ 299 w 734"/>
                <a:gd name="T9" fmla="*/ 68 h 285"/>
                <a:gd name="T10" fmla="*/ 408 w 734"/>
                <a:gd name="T11" fmla="*/ 231 h 285"/>
                <a:gd name="T12" fmla="*/ 489 w 734"/>
                <a:gd name="T13" fmla="*/ 285 h 285"/>
                <a:gd name="T14" fmla="*/ 557 w 734"/>
                <a:gd name="T15" fmla="*/ 272 h 285"/>
                <a:gd name="T16" fmla="*/ 598 w 734"/>
                <a:gd name="T17" fmla="*/ 204 h 285"/>
                <a:gd name="T18" fmla="*/ 625 w 734"/>
                <a:gd name="T19" fmla="*/ 163 h 285"/>
                <a:gd name="T20" fmla="*/ 734 w 734"/>
                <a:gd name="T21" fmla="*/ 9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4" h="285">
                  <a:moveTo>
                    <a:pt x="0" y="95"/>
                  </a:moveTo>
                  <a:cubicBezTo>
                    <a:pt x="9" y="86"/>
                    <a:pt x="20" y="78"/>
                    <a:pt x="28" y="68"/>
                  </a:cubicBezTo>
                  <a:cubicBezTo>
                    <a:pt x="38" y="55"/>
                    <a:pt x="41" y="36"/>
                    <a:pt x="55" y="27"/>
                  </a:cubicBezTo>
                  <a:cubicBezTo>
                    <a:pt x="79" y="12"/>
                    <a:pt x="136" y="0"/>
                    <a:pt x="136" y="0"/>
                  </a:cubicBezTo>
                  <a:cubicBezTo>
                    <a:pt x="258" y="17"/>
                    <a:pt x="215" y="12"/>
                    <a:pt x="299" y="68"/>
                  </a:cubicBezTo>
                  <a:cubicBezTo>
                    <a:pt x="320" y="130"/>
                    <a:pt x="356" y="190"/>
                    <a:pt x="408" y="231"/>
                  </a:cubicBezTo>
                  <a:cubicBezTo>
                    <a:pt x="434" y="251"/>
                    <a:pt x="489" y="285"/>
                    <a:pt x="489" y="285"/>
                  </a:cubicBezTo>
                  <a:cubicBezTo>
                    <a:pt x="512" y="281"/>
                    <a:pt x="536" y="281"/>
                    <a:pt x="557" y="272"/>
                  </a:cubicBezTo>
                  <a:cubicBezTo>
                    <a:pt x="592" y="257"/>
                    <a:pt x="584" y="232"/>
                    <a:pt x="598" y="204"/>
                  </a:cubicBezTo>
                  <a:cubicBezTo>
                    <a:pt x="605" y="189"/>
                    <a:pt x="618" y="178"/>
                    <a:pt x="625" y="163"/>
                  </a:cubicBezTo>
                  <a:cubicBezTo>
                    <a:pt x="659" y="96"/>
                    <a:pt x="652" y="95"/>
                    <a:pt x="734" y="95"/>
                  </a:cubicBez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6012" tIns="48006" rIns="96012" bIns="48006" anchor="t" anchorCtr="0" upright="1">
              <a:noAutofit/>
            </a:bodyPr>
            <a:lstStyle/>
            <a:p>
              <a:endParaRPr lang="en-US" sz="2041"/>
            </a:p>
          </p:txBody>
        </p:sp>
        <p:pic>
          <p:nvPicPr>
            <p:cNvPr id="40" name="Picture 39"/>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569151" y="320462"/>
              <a:ext cx="4251961" cy="4344671"/>
            </a:xfrm>
            <a:prstGeom prst="rect">
              <a:avLst/>
            </a:prstGeom>
            <a:noFill/>
            <a:ln>
              <a:noFill/>
            </a:ln>
          </p:spPr>
        </p:pic>
        <p:pic>
          <p:nvPicPr>
            <p:cNvPr id="41" name="Picture 40"/>
            <p:cNvPicPr>
              <a:picLocks noChangeAspect="1"/>
            </p:cNvPicPr>
            <p:nvPr/>
          </p:nvPicPr>
          <p:blipFill rotWithShape="1">
            <a:blip r:embed="rId5">
              <a:extLst>
                <a:ext uri="{28A0092B-C50C-407E-A947-70E740481C1C}">
                  <a14:useLocalDpi xmlns:a14="http://schemas.microsoft.com/office/drawing/2010/main"/>
                </a:ext>
              </a:extLst>
            </a:blip>
            <a:srcRect l="12430" t="1093" r="60020" b="89986"/>
            <a:stretch/>
          </p:blipFill>
          <p:spPr bwMode="auto">
            <a:xfrm>
              <a:off x="1050413" y="-397630"/>
              <a:ext cx="2284097" cy="506730"/>
            </a:xfrm>
            <a:prstGeom prst="rect">
              <a:avLst/>
            </a:prstGeom>
            <a:noFill/>
            <a:ln>
              <a:noFill/>
            </a:ln>
            <a:extLst>
              <a:ext uri="{53640926-AAD7-44D8-BBD7-CCE9431645EC}">
                <a14:shadowObscured xmlns:a14="http://schemas.microsoft.com/office/drawing/2010/main"/>
              </a:ext>
            </a:extLst>
          </p:spPr>
        </p:pic>
        <p:pic>
          <p:nvPicPr>
            <p:cNvPr id="42" name="Picture 41"/>
            <p:cNvPicPr>
              <a:picLocks noChangeAspect="1"/>
            </p:cNvPicPr>
            <p:nvPr/>
          </p:nvPicPr>
          <p:blipFill rotWithShape="1">
            <a:blip r:embed="rId5">
              <a:duotone>
                <a:prstClr val="black"/>
                <a:schemeClr val="bg1">
                  <a:tint val="45000"/>
                  <a:satMod val="400000"/>
                </a:schemeClr>
              </a:duotone>
              <a:extLst>
                <a:ext uri="{28A0092B-C50C-407E-A947-70E740481C1C}">
                  <a14:useLocalDpi xmlns:a14="http://schemas.microsoft.com/office/drawing/2010/main"/>
                </a:ext>
              </a:extLst>
            </a:blip>
            <a:srcRect t="8976" r="85002" b="60641"/>
            <a:stretch/>
          </p:blipFill>
          <p:spPr bwMode="auto">
            <a:xfrm>
              <a:off x="476255" y="197793"/>
              <a:ext cx="944880" cy="1894841"/>
            </a:xfrm>
            <a:prstGeom prst="rect">
              <a:avLst/>
            </a:prstGeom>
            <a:noFill/>
            <a:ln w="9525" cap="flat" cmpd="sng" algn="ctr">
              <a:solidFill>
                <a:sysClr val="window" lastClr="FFFFFF"/>
              </a:solidFill>
              <a:prstDash val="solid"/>
              <a:round/>
              <a:headEnd type="none" w="med" len="med"/>
              <a:tailEnd type="none" w="med" len="med"/>
            </a:ln>
            <a:extLst>
              <a:ext uri="{53640926-AAD7-44D8-BBD7-CCE9431645EC}">
                <a14:shadowObscured xmlns:a14="http://schemas.microsoft.com/office/drawing/2010/main"/>
              </a:ext>
            </a:extLst>
          </p:spPr>
        </p:pic>
      </p:grpSp>
      <p:pic>
        <p:nvPicPr>
          <p:cNvPr id="35" name="Picture 34"/>
          <p:cNvPicPr>
            <a:picLocks noChangeAspect="1"/>
          </p:cNvPicPr>
          <p:nvPr/>
        </p:nvPicPr>
        <p:blipFill>
          <a:blip r:embed="rId6"/>
          <a:stretch>
            <a:fillRect/>
          </a:stretch>
        </p:blipFill>
        <p:spPr>
          <a:xfrm>
            <a:off x="4173917" y="2529568"/>
            <a:ext cx="1166946" cy="1048306"/>
          </a:xfrm>
          <a:prstGeom prst="rect">
            <a:avLst/>
          </a:prstGeom>
        </p:spPr>
      </p:pic>
      <p:pic>
        <p:nvPicPr>
          <p:cNvPr id="14" name="Picture 13"/>
          <p:cNvPicPr>
            <a:picLocks noChangeAspect="1"/>
          </p:cNvPicPr>
          <p:nvPr/>
        </p:nvPicPr>
        <p:blipFill>
          <a:blip r:embed="rId7"/>
          <a:stretch>
            <a:fillRect/>
          </a:stretch>
        </p:blipFill>
        <p:spPr>
          <a:xfrm rot="3453776">
            <a:off x="8454966" y="2611981"/>
            <a:ext cx="720892" cy="766070"/>
          </a:xfrm>
          <a:prstGeom prst="rect">
            <a:avLst/>
          </a:prstGeom>
        </p:spPr>
      </p:pic>
      <p:sp>
        <p:nvSpPr>
          <p:cNvPr id="6" name="Rectangle 5"/>
          <p:cNvSpPr/>
          <p:nvPr/>
        </p:nvSpPr>
        <p:spPr>
          <a:xfrm>
            <a:off x="6431584" y="3666141"/>
            <a:ext cx="2158675" cy="480131"/>
          </a:xfrm>
          <a:prstGeom prst="rect">
            <a:avLst/>
          </a:prstGeom>
        </p:spPr>
        <p:txBody>
          <a:bodyPr wrap="square" anchor="ctr">
            <a:spAutoFit/>
          </a:bodyPr>
          <a:lstStyle/>
          <a:p>
            <a:r>
              <a:rPr lang="en-US" sz="1260" dirty="0">
                <a:latin typeface="Helvetica" charset="0"/>
              </a:rPr>
              <a:t>name each pixel like this:</a:t>
            </a:r>
          </a:p>
          <a:p>
            <a:r>
              <a:rPr lang="en-US" sz="1260" b="1" dirty="0">
                <a:latin typeface="Helvetica" charset="0"/>
              </a:rPr>
              <a:t>3</a:t>
            </a:r>
            <a:r>
              <a:rPr lang="mr-IN" sz="1260" b="1" dirty="0" err="1">
                <a:latin typeface="Helvetica" charset="0"/>
              </a:rPr>
              <a:t>R</a:t>
            </a:r>
            <a:r>
              <a:rPr lang="mr-IN" sz="1260" b="1" dirty="0">
                <a:latin typeface="Helvetica" charset="0"/>
              </a:rPr>
              <a:t>–</a:t>
            </a:r>
            <a:r>
              <a:rPr lang="en-US" sz="1260" b="1" dirty="0">
                <a:latin typeface="Helvetica" charset="0"/>
              </a:rPr>
              <a:t>1C</a:t>
            </a:r>
            <a:endParaRPr lang="mr-IN" sz="1260" b="1" dirty="0">
              <a:latin typeface="Helvetica" charset="0"/>
            </a:endParaRPr>
          </a:p>
        </p:txBody>
      </p:sp>
      <p:pic>
        <p:nvPicPr>
          <p:cNvPr id="47" name="Picture 46"/>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953419" y="5493929"/>
            <a:ext cx="1071950" cy="13010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49" name="Group 48"/>
          <p:cNvGrpSpPr/>
          <p:nvPr/>
        </p:nvGrpSpPr>
        <p:grpSpPr>
          <a:xfrm rot="20560427">
            <a:off x="4430708" y="4707074"/>
            <a:ext cx="816913" cy="949802"/>
            <a:chOff x="6437888" y="1253055"/>
            <a:chExt cx="2306631" cy="2081487"/>
          </a:xfrm>
        </p:grpSpPr>
        <p:pic>
          <p:nvPicPr>
            <p:cNvPr id="52" name="Picture 51"/>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6523390" y="1253055"/>
              <a:ext cx="2221129" cy="20814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3" name="Picture 52" descr="Resultado de imagen para black and white image pixel"/>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437888" y="1702825"/>
              <a:ext cx="1397088" cy="15815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31" name="Picture 30"/>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895881" y="4605583"/>
            <a:ext cx="1196647" cy="1417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val Callout 11"/>
          <p:cNvSpPr/>
          <p:nvPr/>
        </p:nvSpPr>
        <p:spPr>
          <a:xfrm>
            <a:off x="4319849" y="6177668"/>
            <a:ext cx="1364160" cy="768993"/>
          </a:xfrm>
          <a:prstGeom prst="wedgeEllipseCallout">
            <a:avLst>
              <a:gd name="adj1" fmla="val -98284"/>
              <a:gd name="adj2" fmla="val -59111"/>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p>
            <a:pPr algn="ctr"/>
            <a:r>
              <a:rPr lang="en-US" sz="2041" dirty="0"/>
              <a:t>3R-1C</a:t>
            </a:r>
          </a:p>
        </p:txBody>
      </p:sp>
      <p:grpSp>
        <p:nvGrpSpPr>
          <p:cNvPr id="55" name="Group 54"/>
          <p:cNvGrpSpPr/>
          <p:nvPr/>
        </p:nvGrpSpPr>
        <p:grpSpPr>
          <a:xfrm>
            <a:off x="10141138" y="4921988"/>
            <a:ext cx="2245278" cy="1960946"/>
            <a:chOff x="6437888" y="1253055"/>
            <a:chExt cx="2400293" cy="2081487"/>
          </a:xfrm>
        </p:grpSpPr>
        <p:pic>
          <p:nvPicPr>
            <p:cNvPr id="58" name="Picture 57"/>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6523390" y="1253055"/>
              <a:ext cx="2221129" cy="2081487"/>
            </a:xfrm>
            <a:prstGeom prst="rect">
              <a:avLst/>
            </a:prstGeom>
            <a:noFill/>
            <a:ln>
              <a:noFill/>
            </a:ln>
          </p:spPr>
        </p:pic>
        <p:pic>
          <p:nvPicPr>
            <p:cNvPr id="59" name="Picture 58" descr="Resultado de imagen para black and white image pixel"/>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437888" y="1410810"/>
              <a:ext cx="2400293" cy="1873570"/>
            </a:xfrm>
            <a:prstGeom prst="rect">
              <a:avLst/>
            </a:prstGeom>
            <a:noFill/>
          </p:spPr>
        </p:pic>
      </p:grpSp>
      <p:sp>
        <p:nvSpPr>
          <p:cNvPr id="2" name="TextBox 1"/>
          <p:cNvSpPr txBox="1"/>
          <p:nvPr/>
        </p:nvSpPr>
        <p:spPr>
          <a:xfrm>
            <a:off x="10890395" y="1456859"/>
            <a:ext cx="1506855" cy="1384995"/>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How is this coordinate system different from what you have studied in your math class?</a:t>
            </a:r>
          </a:p>
        </p:txBody>
      </p:sp>
      <p:sp>
        <p:nvSpPr>
          <p:cNvPr id="3" name="TextBox 2"/>
          <p:cNvSpPr txBox="1"/>
          <p:nvPr/>
        </p:nvSpPr>
        <p:spPr>
          <a:xfrm>
            <a:off x="487258" y="2881400"/>
            <a:ext cx="3028303"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How is a grid related to a coordinate plane?</a:t>
            </a:r>
          </a:p>
          <a:p>
            <a:r>
              <a:rPr lang="en-US" sz="1400" dirty="0"/>
              <a:t>And, how are both of these similar to or different from the  ‘</a:t>
            </a:r>
            <a:r>
              <a:rPr lang="en-US" sz="1400" dirty="0" err="1"/>
              <a:t>i</a:t>
            </a:r>
            <a:r>
              <a:rPr lang="en-US" sz="1400" dirty="0"/>
              <a:t>’-‘j’ grid we used in the WebApp? </a:t>
            </a:r>
          </a:p>
        </p:txBody>
      </p:sp>
      <p:sp>
        <p:nvSpPr>
          <p:cNvPr id="50" name="Rectangle 49"/>
          <p:cNvSpPr/>
          <p:nvPr/>
        </p:nvSpPr>
        <p:spPr>
          <a:xfrm>
            <a:off x="62339" y="7026891"/>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5- 2019</a:t>
            </a:r>
            <a:r>
              <a:rPr lang="en-US" sz="2041" dirty="0"/>
              <a:t> </a:t>
            </a:r>
          </a:p>
        </p:txBody>
      </p:sp>
      <p:sp>
        <p:nvSpPr>
          <p:cNvPr id="48"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6280022" y="1663585"/>
            <a:ext cx="0" cy="458877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63669" y="2212683"/>
            <a:ext cx="5937121" cy="1348574"/>
          </a:xfrm>
          <a:prstGeom prst="rect">
            <a:avLst/>
          </a:prstGeom>
          <a:noFill/>
        </p:spPr>
        <p:txBody>
          <a:bodyPr wrap="square" rtlCol="0">
            <a:spAutoFit/>
          </a:bodyPr>
          <a:lstStyle/>
          <a:p>
            <a:pPr marL="378380" indent="-360045">
              <a:buAutoNum type="arabicPeriod"/>
            </a:pPr>
            <a:r>
              <a:rPr lang="en-US" sz="2041" dirty="0"/>
              <a:t>Activity Card</a:t>
            </a:r>
          </a:p>
          <a:p>
            <a:pPr marL="378380" indent="-360045">
              <a:buAutoNum type="arabicPeriod"/>
            </a:pPr>
            <a:r>
              <a:rPr lang="en-US" sz="2041" dirty="0"/>
              <a:t>Hand out with coordinate plane, 2 per team member </a:t>
            </a:r>
          </a:p>
          <a:p>
            <a:pPr marL="378380" indent="-360045">
              <a:buAutoNum type="arabicPeriod"/>
            </a:pPr>
            <a:r>
              <a:rPr lang="en-US" sz="2041" dirty="0"/>
              <a:t>One thick pencil per team member</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5312630" y="1692671"/>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9" y="7026891"/>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4- 2018</a:t>
            </a:r>
            <a:r>
              <a:rPr lang="en-US" sz="2041" dirty="0"/>
              <a:t> </a:t>
            </a:r>
          </a:p>
        </p:txBody>
      </p:sp>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32" name="TextBox 31"/>
          <p:cNvSpPr txBox="1"/>
          <p:nvPr/>
        </p:nvSpPr>
        <p:spPr>
          <a:xfrm>
            <a:off x="1564380" y="1533329"/>
            <a:ext cx="3523221" cy="406393"/>
          </a:xfrm>
          <a:prstGeom prst="rect">
            <a:avLst/>
          </a:prstGeom>
          <a:solidFill>
            <a:schemeClr val="accent2">
              <a:lumMod val="60000"/>
              <a:lumOff val="40000"/>
            </a:schemeClr>
          </a:solidFill>
        </p:spPr>
        <p:txBody>
          <a:bodyPr wrap="square" rtlCol="0">
            <a:spAutoFit/>
          </a:bodyPr>
          <a:lstStyle/>
          <a:p>
            <a:pPr algn="ctr"/>
            <a:r>
              <a:rPr lang="en-US" sz="2041" b="1"/>
              <a:t>Resources for the Activity</a:t>
            </a:r>
          </a:p>
        </p:txBody>
      </p:sp>
      <p:sp>
        <p:nvSpPr>
          <p:cNvPr id="40" name="TextBox 39"/>
          <p:cNvSpPr txBox="1"/>
          <p:nvPr/>
        </p:nvSpPr>
        <p:spPr>
          <a:xfrm>
            <a:off x="7037614" y="1711652"/>
            <a:ext cx="4689570" cy="406393"/>
          </a:xfrm>
          <a:prstGeom prst="rect">
            <a:avLst/>
          </a:prstGeom>
          <a:solidFill>
            <a:schemeClr val="accent2">
              <a:lumMod val="60000"/>
              <a:lumOff val="40000"/>
            </a:schemeClr>
          </a:solidFill>
        </p:spPr>
        <p:txBody>
          <a:bodyPr wrap="square" rtlCol="0">
            <a:spAutoFit/>
          </a:bodyPr>
          <a:lstStyle/>
          <a:p>
            <a:pPr algn="ctr"/>
            <a:r>
              <a:rPr lang="en-US" sz="2041" b="1" dirty="0"/>
              <a:t>Recommended Steps for the Activity</a:t>
            </a:r>
          </a:p>
        </p:txBody>
      </p:sp>
      <p:sp>
        <p:nvSpPr>
          <p:cNvPr id="42" name="TextBox 41"/>
          <p:cNvSpPr txBox="1"/>
          <p:nvPr/>
        </p:nvSpPr>
        <p:spPr>
          <a:xfrm>
            <a:off x="6433788" y="2255598"/>
            <a:ext cx="5983169" cy="4803238"/>
          </a:xfrm>
          <a:prstGeom prst="rect">
            <a:avLst/>
          </a:prstGeom>
          <a:noFill/>
        </p:spPr>
        <p:txBody>
          <a:bodyPr wrap="square" rtlCol="0">
            <a:spAutoFit/>
          </a:bodyPr>
          <a:lstStyle/>
          <a:p>
            <a:pPr marL="378380" indent="-360045">
              <a:buAutoNum type="arabicPeriod"/>
            </a:pPr>
            <a:r>
              <a:rPr lang="en-US" sz="2041" dirty="0"/>
              <a:t>Make sure that each student comes up with own image and encourage them to be creative and not worry about being perfect.</a:t>
            </a:r>
          </a:p>
          <a:p>
            <a:pPr marL="378380" indent="-360045">
              <a:buAutoNum type="arabicPeriod"/>
            </a:pPr>
            <a:r>
              <a:rPr lang="en-US" sz="2041" dirty="0"/>
              <a:t>Model and practice with students how to name the coordinates. Emphasize the order of RC, rather than the other way around.</a:t>
            </a:r>
          </a:p>
          <a:p>
            <a:pPr marL="378380" indent="-360045">
              <a:buAutoNum type="arabicPeriod"/>
            </a:pPr>
            <a:r>
              <a:rPr lang="en-US" sz="2041" dirty="0"/>
              <a:t>Discuss how the order of x and y (columns and row) is different from regular coordinates they learn at school.</a:t>
            </a:r>
          </a:p>
          <a:p>
            <a:pPr marL="378380" indent="-360045">
              <a:buAutoNum type="arabicPeriod"/>
            </a:pPr>
            <a:r>
              <a:rPr lang="en-US" sz="2041" dirty="0"/>
              <a:t>Emphasize not showing images to partners before telling the coordinates to one another.</a:t>
            </a:r>
          </a:p>
          <a:p>
            <a:pPr marL="378380" indent="-360045">
              <a:buAutoNum type="arabicPeriod"/>
            </a:pPr>
            <a:r>
              <a:rPr lang="en-US" sz="2041" dirty="0"/>
              <a:t>As students are telling images to one another, if they go pixel by pixel, ask them whether there would be a quicker/ more efficient way to tell the coordinates.</a:t>
            </a:r>
          </a:p>
        </p:txBody>
      </p:sp>
      <p:sp>
        <p:nvSpPr>
          <p:cNvPr id="12" name="Rectangle 11"/>
          <p:cNvSpPr/>
          <p:nvPr/>
        </p:nvSpPr>
        <p:spPr>
          <a:xfrm>
            <a:off x="843960" y="442589"/>
            <a:ext cx="11526447" cy="674031"/>
          </a:xfrm>
          <a:prstGeom prst="rect">
            <a:avLst/>
          </a:prstGeom>
        </p:spPr>
        <p:txBody>
          <a:bodyPr wrap="square">
            <a:spAutoFit/>
          </a:bodyPr>
          <a:lstStyle/>
          <a:p>
            <a:r>
              <a:rPr lang="en-US" sz="3780" b="1" dirty="0"/>
              <a:t>5.2. Using Coordinates in Black &amp; White Images</a:t>
            </a:r>
            <a:endParaRPr lang="en-US" sz="3780" dirty="0"/>
          </a:p>
        </p:txBody>
      </p:sp>
      <p:sp>
        <p:nvSpPr>
          <p:cNvPr id="3" name="Rectangle 2">
            <a:extLst>
              <a:ext uri="{FF2B5EF4-FFF2-40B4-BE49-F238E27FC236}">
                <a16:creationId xmlns:a16="http://schemas.microsoft.com/office/drawing/2014/main" id="{0B634073-5DCD-8A4C-90DC-95F1CE6D53F9}"/>
              </a:ext>
            </a:extLst>
          </p:cNvPr>
          <p:cNvSpPr/>
          <p:nvPr/>
        </p:nvSpPr>
        <p:spPr>
          <a:xfrm>
            <a:off x="1285875" y="6252358"/>
            <a:ext cx="10029825" cy="720454"/>
          </a:xfrm>
          <a:prstGeom prst="rect">
            <a:avLst/>
          </a:prstGeom>
        </p:spPr>
        <p:txBody>
          <a:bodyPr wrap="square">
            <a:spAutoFit/>
          </a:bodyPr>
          <a:lstStyle/>
          <a:p>
            <a:pPr lvl="0"/>
            <a:r>
              <a:rPr lang="en-US" sz="2041" b="1" dirty="0"/>
              <a:t>Activity 2 Goal: </a:t>
            </a:r>
            <a:r>
              <a:rPr lang="en-US" sz="2041" dirty="0"/>
              <a:t>Identify the connections between x-y coordinate plane and use of binary numbers to represent black and white images.</a:t>
            </a:r>
          </a:p>
        </p:txBody>
      </p:sp>
      <p:sp>
        <p:nvSpPr>
          <p:cNvPr id="14" name="Rectangle 13">
            <a:extLst>
              <a:ext uri="{FF2B5EF4-FFF2-40B4-BE49-F238E27FC236}">
                <a16:creationId xmlns:a16="http://schemas.microsoft.com/office/drawing/2014/main" id="{A7A16C18-4FDB-3648-84D2-6AA4649D0DE4}"/>
              </a:ext>
            </a:extLst>
          </p:cNvPr>
          <p:cNvSpPr/>
          <p:nvPr/>
        </p:nvSpPr>
        <p:spPr>
          <a:xfrm>
            <a:off x="447944" y="3629842"/>
            <a:ext cx="5747801" cy="2419124"/>
          </a:xfrm>
          <a:prstGeom prst="rect">
            <a:avLst/>
          </a:prstGeom>
        </p:spPr>
        <p:txBody>
          <a:bodyPr wrap="square">
            <a:spAutoFit/>
          </a:bodyPr>
          <a:lstStyle/>
          <a:p>
            <a:r>
              <a:rPr lang="en-US" sz="168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8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8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8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8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8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8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8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8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1650152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Text Box 5214"/>
          <p:cNvSpPr txBox="1"/>
          <p:nvPr/>
        </p:nvSpPr>
        <p:spPr>
          <a:xfrm>
            <a:off x="3422826" y="4678367"/>
            <a:ext cx="3084224" cy="257339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6012" tIns="48006" rIns="96012" bIns="48006" numCol="1" spcCol="0" rtlCol="0" fromWordArt="0" anchor="t" anchorCtr="0" forceAA="0" compatLnSpc="1">
            <a:prstTxWarp prst="textNoShape">
              <a:avLst/>
            </a:prstTxWarp>
            <a:noAutofit/>
          </a:bodyPr>
          <a:lstStyle/>
          <a:p>
            <a:pPr>
              <a:lnSpc>
                <a:spcPct val="115000"/>
              </a:lnSpc>
            </a:pPr>
            <a:r>
              <a:rPr lang="en-US" sz="1050" dirty="0">
                <a:latin typeface="Courier New" charset="0"/>
                <a:ea typeface="Times New Roman" charset="0"/>
                <a:cs typeface="Times New Roman" charset="0"/>
              </a:rPr>
              <a:t>from AOLME import *</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matrix = [["1"]*10 for </a:t>
            </a:r>
            <a:r>
              <a:rPr lang="en-US" sz="1050" dirty="0" err="1">
                <a:latin typeface="Courier New" charset="0"/>
                <a:ea typeface="Times New Roman" charset="0"/>
                <a:cs typeface="Times New Roman" charset="0"/>
              </a:rPr>
              <a:t>i</a:t>
            </a:r>
            <a:r>
              <a:rPr lang="en-US" sz="1050" dirty="0">
                <a:latin typeface="Courier New" charset="0"/>
                <a:ea typeface="Times New Roman" charset="0"/>
                <a:cs typeface="Times New Roman" charset="0"/>
              </a:rPr>
              <a:t> in range(10)]</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for row in range(10):</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matrix[row][4] = "0"</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for col in range(10):</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matrix[0][col] = "0"</a:t>
            </a:r>
            <a:endParaRPr lang="en-US" sz="1155" dirty="0">
              <a:ea typeface="Times New Roman" charset="0"/>
              <a:cs typeface="Times New Roman" charset="0"/>
            </a:endParaRPr>
          </a:p>
          <a:p>
            <a:pPr>
              <a:lnSpc>
                <a:spcPct val="115000"/>
              </a:lnSpc>
            </a:pPr>
            <a:r>
              <a:rPr lang="en-US" sz="1050" dirty="0">
                <a:latin typeface="Courier New" charset="0"/>
                <a:ea typeface="Times New Roman" charset="0"/>
                <a:cs typeface="Times New Roman" charset="0"/>
              </a:rPr>
              <a:t> </a:t>
            </a:r>
            <a:endParaRPr lang="en-US" sz="1155" dirty="0">
              <a:ea typeface="Times New Roman" charset="0"/>
              <a:cs typeface="Times New Roman" charset="0"/>
            </a:endParaRPr>
          </a:p>
          <a:p>
            <a:pPr>
              <a:lnSpc>
                <a:spcPct val="115000"/>
              </a:lnSpc>
            </a:pPr>
            <a:r>
              <a:rPr lang="en-US" sz="1050" dirty="0" err="1">
                <a:latin typeface="Courier New" charset="0"/>
                <a:ea typeface="Times New Roman" charset="0"/>
                <a:cs typeface="Times New Roman" charset="0"/>
              </a:rPr>
              <a:t>im_show</a:t>
            </a:r>
            <a:r>
              <a:rPr lang="en-US" sz="1050" dirty="0">
                <a:latin typeface="Courier New" charset="0"/>
                <a:ea typeface="Times New Roman" charset="0"/>
                <a:cs typeface="Times New Roman" charset="0"/>
              </a:rPr>
              <a:t>(matrix)</a:t>
            </a:r>
            <a:endParaRPr lang="en-US" sz="1155" dirty="0">
              <a:ea typeface="Times New Roman" charset="0"/>
              <a:cs typeface="Times New Roman" charset="0"/>
            </a:endParaRPr>
          </a:p>
        </p:txBody>
      </p:sp>
      <p:grpSp>
        <p:nvGrpSpPr>
          <p:cNvPr id="20" name="Group 19"/>
          <p:cNvGrpSpPr/>
          <p:nvPr/>
        </p:nvGrpSpPr>
        <p:grpSpPr>
          <a:xfrm>
            <a:off x="598666" y="1667661"/>
            <a:ext cx="11356125" cy="5261928"/>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1113253" y="541381"/>
            <a:ext cx="11526447" cy="674031"/>
          </a:xfrm>
          <a:prstGeom prst="rect">
            <a:avLst/>
          </a:prstGeom>
        </p:spPr>
        <p:txBody>
          <a:bodyPr wrap="square">
            <a:spAutoFit/>
          </a:bodyPr>
          <a:lstStyle/>
          <a:p>
            <a:r>
              <a:rPr lang="en-US" sz="3780" b="1" dirty="0"/>
              <a:t>5.3. Programming images with Python</a:t>
            </a:r>
            <a:endParaRPr lang="en-US" sz="3780" dirty="0"/>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32" y="1387852"/>
            <a:ext cx="6585960" cy="406393"/>
          </a:xfrm>
          <a:prstGeom prst="rect">
            <a:avLst/>
          </a:prstGeom>
          <a:noFill/>
        </p:spPr>
        <p:txBody>
          <a:bodyPr wrap="square" rtlCol="0">
            <a:spAutoFit/>
          </a:bodyPr>
          <a:lstStyle/>
          <a:p>
            <a:r>
              <a:rPr lang="en-US" sz="2041" dirty="0"/>
              <a:t>1. </a:t>
            </a:r>
            <a:r>
              <a:rPr lang="en-US" sz="2041" b="1" dirty="0"/>
              <a:t>Open</a:t>
            </a:r>
            <a:r>
              <a:rPr lang="en-US" sz="2041" dirty="0"/>
              <a:t> the file: </a:t>
            </a:r>
            <a:r>
              <a:rPr lang="en-US" sz="1260" dirty="0">
                <a:latin typeface="Courier New" panose="02070309020205020404" pitchFamily="49" charset="0"/>
                <a:cs typeface="Courier New" panose="02070309020205020404" pitchFamily="49" charset="0"/>
              </a:rPr>
              <a:t>/home/pi/AOLME/Session 5/</a:t>
            </a:r>
            <a:r>
              <a:rPr lang="en-US" sz="1470" dirty="0">
                <a:latin typeface="Courier New" panose="02070309020205020404" pitchFamily="49" charset="0"/>
                <a:cs typeface="Courier New" panose="02070309020205020404" pitchFamily="49" charset="0"/>
              </a:rPr>
              <a:t>BWex.py</a:t>
            </a:r>
            <a:endParaRPr lang="en-US" sz="2041" dirty="0"/>
          </a:p>
        </p:txBody>
      </p:sp>
      <p:sp>
        <p:nvSpPr>
          <p:cNvPr id="22" name="TextBox 21"/>
          <p:cNvSpPr txBox="1"/>
          <p:nvPr/>
        </p:nvSpPr>
        <p:spPr>
          <a:xfrm>
            <a:off x="6350939" y="4355028"/>
            <a:ext cx="6374463" cy="1348574"/>
          </a:xfrm>
          <a:prstGeom prst="rect">
            <a:avLst/>
          </a:prstGeom>
          <a:noFill/>
        </p:spPr>
        <p:txBody>
          <a:bodyPr wrap="square" rtlCol="0">
            <a:spAutoFit/>
          </a:bodyPr>
          <a:lstStyle/>
          <a:p>
            <a:r>
              <a:rPr lang="en-US" sz="2000" dirty="0"/>
              <a:t>4. </a:t>
            </a:r>
            <a:r>
              <a:rPr lang="en-US" sz="2000" b="1" dirty="0"/>
              <a:t>Design and program </a:t>
            </a:r>
            <a:r>
              <a:rPr lang="en-US" sz="2000" dirty="0"/>
              <a:t>in your team an image that represents your team. Take turns typing in the codes. Save it using a funny name. Then, show your image to another group.</a:t>
            </a:r>
          </a:p>
        </p:txBody>
      </p:sp>
      <p:sp>
        <p:nvSpPr>
          <p:cNvPr id="30" name="TextBox 29"/>
          <p:cNvSpPr txBox="1"/>
          <p:nvPr/>
        </p:nvSpPr>
        <p:spPr>
          <a:xfrm>
            <a:off x="6216165" y="1409009"/>
            <a:ext cx="6640091" cy="1034514"/>
          </a:xfrm>
          <a:prstGeom prst="rect">
            <a:avLst/>
          </a:prstGeom>
          <a:noFill/>
        </p:spPr>
        <p:txBody>
          <a:bodyPr wrap="square" rtlCol="0">
            <a:spAutoFit/>
          </a:bodyPr>
          <a:lstStyle/>
          <a:p>
            <a:pPr marL="185024" indent="-185024"/>
            <a:r>
              <a:rPr lang="en-US" sz="2000" dirty="0"/>
              <a:t>2. </a:t>
            </a:r>
            <a:r>
              <a:rPr lang="en-US" sz="2000" b="1" dirty="0"/>
              <a:t>Analyze</a:t>
            </a:r>
            <a:r>
              <a:rPr lang="en-US" sz="2000" dirty="0"/>
              <a:t> the illustrations a-c below and predict what would be their image or code. Discuss in your team the size of each image and what each imagine would look like.</a:t>
            </a:r>
          </a:p>
        </p:txBody>
      </p:sp>
      <p:sp>
        <p:nvSpPr>
          <p:cNvPr id="33" name="TextBox 32"/>
          <p:cNvSpPr txBox="1"/>
          <p:nvPr/>
        </p:nvSpPr>
        <p:spPr>
          <a:xfrm>
            <a:off x="-24122" y="4332876"/>
            <a:ext cx="6296319" cy="683392"/>
          </a:xfrm>
          <a:prstGeom prst="rect">
            <a:avLst/>
          </a:prstGeom>
          <a:noFill/>
        </p:spPr>
        <p:txBody>
          <a:bodyPr wrap="square" rtlCol="0">
            <a:spAutoFit/>
          </a:bodyPr>
          <a:lstStyle/>
          <a:p>
            <a:pPr marL="185024" indent="-185024"/>
            <a:r>
              <a:rPr lang="en-US" sz="2041" dirty="0"/>
              <a:t>3. Open: </a:t>
            </a:r>
            <a:r>
              <a:rPr lang="en-US" sz="1470" dirty="0">
                <a:latin typeface="Courier New" panose="02070309020205020404" pitchFamily="49" charset="0"/>
                <a:cs typeface="Courier New" panose="02070309020205020404" pitchFamily="49" charset="0"/>
              </a:rPr>
              <a:t>/home/pi/AOLME/Session 5/Bw1.py.</a:t>
            </a:r>
            <a:r>
              <a:rPr lang="en-US" sz="800" dirty="0">
                <a:latin typeface="Courier New" panose="02070309020205020404" pitchFamily="49" charset="0"/>
                <a:cs typeface="Courier New" panose="02070309020205020404" pitchFamily="49" charset="0"/>
              </a:rPr>
              <a:t> </a:t>
            </a:r>
            <a:r>
              <a:rPr lang="en-US" sz="1800" dirty="0">
                <a:cs typeface="Courier New" panose="02070309020205020404" pitchFamily="49" charset="0"/>
              </a:rPr>
              <a:t>Explore what the code does.</a:t>
            </a:r>
            <a:endParaRPr lang="en-US" sz="1800" dirty="0"/>
          </a:p>
        </p:txBody>
      </p:sp>
      <p:pic>
        <p:nvPicPr>
          <p:cNvPr id="57" name="Picture 56"/>
          <p:cNvPicPr/>
          <p:nvPr/>
        </p:nvPicPr>
        <p:blipFill rotWithShape="1">
          <a:blip r:embed="rId4">
            <a:extLst>
              <a:ext uri="{28A0092B-C50C-407E-A947-70E740481C1C}">
                <a14:useLocalDpi xmlns:a14="http://schemas.microsoft.com/office/drawing/2010/main"/>
              </a:ext>
            </a:extLst>
          </a:blip>
          <a:srcRect t="761" b="2661"/>
          <a:stretch/>
        </p:blipFill>
        <p:spPr bwMode="auto">
          <a:xfrm>
            <a:off x="225030" y="2075867"/>
            <a:ext cx="3202065" cy="2104049"/>
          </a:xfrm>
          <a:prstGeom prst="rect">
            <a:avLst/>
          </a:prstGeom>
          <a:noFill/>
          <a:ln>
            <a:noFill/>
          </a:ln>
          <a:extLst>
            <a:ext uri="{53640926-AAD7-44D8-BBD7-CCE9431645EC}">
              <a14:shadowObscured xmlns:a14="http://schemas.microsoft.com/office/drawing/2010/main"/>
            </a:ext>
          </a:extLst>
        </p:spPr>
      </p:pic>
      <p:sp>
        <p:nvSpPr>
          <p:cNvPr id="60" name="Round Same Side Corner Rectangle 59"/>
          <p:cNvSpPr/>
          <p:nvPr/>
        </p:nvSpPr>
        <p:spPr>
          <a:xfrm>
            <a:off x="2431489" y="1990637"/>
            <a:ext cx="3502839" cy="281128"/>
          </a:xfrm>
          <a:prstGeom prst="round2SameRect">
            <a:avLst/>
          </a:prstGeom>
          <a:ln>
            <a:solidFill>
              <a:schemeClr val="accent1">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6012" tIns="48006" rIns="96012" bIns="48006" numCol="1" spcCol="0" rtlCol="0" fromWordArt="0" anchor="ctr" anchorCtr="0" forceAA="0" compatLnSpc="1">
            <a:prstTxWarp prst="textNoShape">
              <a:avLst/>
            </a:prstTxWarp>
            <a:noAutofit/>
          </a:bodyPr>
          <a:lstStyle/>
          <a:p>
            <a:pPr algn="ctr">
              <a:lnSpc>
                <a:spcPct val="115000"/>
              </a:lnSpc>
              <a:spcAft>
                <a:spcPts val="1050"/>
              </a:spcAft>
            </a:pPr>
            <a:r>
              <a:rPr lang="en-US" sz="1155" dirty="0">
                <a:ea typeface="Times New Roman" charset="0"/>
                <a:cs typeface="Times New Roman" charset="0"/>
                <a:sym typeface="Wingdings" charset="2"/>
              </a:rPr>
              <a:t></a:t>
            </a:r>
            <a:r>
              <a:rPr lang="en-US" sz="1155" dirty="0">
                <a:ea typeface="Times New Roman" charset="0"/>
                <a:cs typeface="Times New Roman" charset="0"/>
              </a:rPr>
              <a:t> Here we import the AOLME library</a:t>
            </a:r>
            <a:r>
              <a:rPr lang="en-US" sz="1155">
                <a:ea typeface="Times New Roman" charset="0"/>
                <a:cs typeface="Times New Roman" charset="0"/>
              </a:rPr>
              <a:t>. </a:t>
            </a:r>
            <a:endParaRPr lang="en-US" sz="1155" dirty="0">
              <a:ea typeface="Times New Roman" charset="0"/>
              <a:cs typeface="Times New Roman" charset="0"/>
            </a:endParaRPr>
          </a:p>
        </p:txBody>
      </p:sp>
      <p:sp>
        <p:nvSpPr>
          <p:cNvPr id="61" name="Round Same Side Corner Rectangle 60"/>
          <p:cNvSpPr/>
          <p:nvPr/>
        </p:nvSpPr>
        <p:spPr>
          <a:xfrm>
            <a:off x="3066609" y="2273841"/>
            <a:ext cx="2210276" cy="300038"/>
          </a:xfrm>
          <a:prstGeom prst="round2SameRect">
            <a:avLst/>
          </a:prstGeom>
          <a:ln>
            <a:solidFill>
              <a:schemeClr val="accent1">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6012" tIns="48006" rIns="96012" bIns="48006" numCol="1" spcCol="0" rtlCol="0" fromWordArt="0" anchor="ctr" anchorCtr="0" forceAA="0" compatLnSpc="1">
            <a:prstTxWarp prst="textNoShape">
              <a:avLst/>
            </a:prstTxWarp>
            <a:noAutofit/>
          </a:bodyPr>
          <a:lstStyle/>
          <a:p>
            <a:pPr algn="ctr">
              <a:lnSpc>
                <a:spcPct val="115000"/>
              </a:lnSpc>
              <a:spcAft>
                <a:spcPts val="1050"/>
              </a:spcAft>
            </a:pPr>
            <a:r>
              <a:rPr lang="en-US" sz="1155" dirty="0">
                <a:ea typeface="Times New Roman" charset="0"/>
                <a:cs typeface="Times New Roman" charset="0"/>
                <a:sym typeface="Wingdings" charset="2"/>
              </a:rPr>
              <a:t></a:t>
            </a:r>
            <a:r>
              <a:rPr lang="en-US" sz="1155" dirty="0">
                <a:ea typeface="Times New Roman" charset="0"/>
                <a:cs typeface="Times New Roman" charset="0"/>
              </a:rPr>
              <a:t> This creates a blank matrix!</a:t>
            </a:r>
          </a:p>
        </p:txBody>
      </p:sp>
      <p:sp>
        <p:nvSpPr>
          <p:cNvPr id="62" name="Round Same Side Corner Rectangle 61"/>
          <p:cNvSpPr/>
          <p:nvPr/>
        </p:nvSpPr>
        <p:spPr>
          <a:xfrm>
            <a:off x="2290940" y="3134286"/>
            <a:ext cx="2200275" cy="300038"/>
          </a:xfrm>
          <a:prstGeom prst="round2SameRect">
            <a:avLst/>
          </a:prstGeom>
          <a:ln>
            <a:solidFill>
              <a:schemeClr val="accent1">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6012" tIns="48006" rIns="96012" bIns="48006" numCol="1" spcCol="0" rtlCol="0" fromWordArt="0" anchor="ctr" anchorCtr="0" forceAA="0" compatLnSpc="1">
            <a:prstTxWarp prst="textNoShape">
              <a:avLst/>
            </a:prstTxWarp>
            <a:noAutofit/>
          </a:bodyPr>
          <a:lstStyle/>
          <a:p>
            <a:pPr algn="ctr">
              <a:lnSpc>
                <a:spcPct val="115000"/>
              </a:lnSpc>
              <a:spcAft>
                <a:spcPts val="1050"/>
              </a:spcAft>
            </a:pPr>
            <a:r>
              <a:rPr lang="en-US" sz="1155">
                <a:ea typeface="Times New Roman" charset="0"/>
                <a:cs typeface="Times New Roman" charset="0"/>
                <a:sym typeface="Wingdings" charset="2"/>
              </a:rPr>
              <a:t></a:t>
            </a:r>
            <a:r>
              <a:rPr lang="en-US" sz="1155">
                <a:ea typeface="Times New Roman" charset="0"/>
                <a:cs typeface="Times New Roman" charset="0"/>
              </a:rPr>
              <a:t> Your code goes here!</a:t>
            </a:r>
          </a:p>
        </p:txBody>
      </p:sp>
      <p:sp>
        <p:nvSpPr>
          <p:cNvPr id="63" name="Round Same Side Corner Rectangle 62"/>
          <p:cNvSpPr/>
          <p:nvPr/>
        </p:nvSpPr>
        <p:spPr>
          <a:xfrm>
            <a:off x="1480436" y="3856199"/>
            <a:ext cx="4725340" cy="292567"/>
          </a:xfrm>
          <a:prstGeom prst="round2SameRect">
            <a:avLst/>
          </a:prstGeom>
          <a:ln>
            <a:solidFill>
              <a:schemeClr val="accent1">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6012" tIns="48006" rIns="96012" bIns="48006" numCol="1" spcCol="0" rtlCol="0" fromWordArt="0" anchor="ctr" anchorCtr="0" forceAA="0" compatLnSpc="1">
            <a:prstTxWarp prst="textNoShape">
              <a:avLst/>
            </a:prstTxWarp>
            <a:noAutofit/>
          </a:bodyPr>
          <a:lstStyle/>
          <a:p>
            <a:pPr algn="ctr">
              <a:lnSpc>
                <a:spcPct val="115000"/>
              </a:lnSpc>
              <a:spcAft>
                <a:spcPts val="1050"/>
              </a:spcAft>
            </a:pPr>
            <a:r>
              <a:rPr lang="en-US" sz="1155" dirty="0">
                <a:ea typeface="Times New Roman" charset="0"/>
                <a:cs typeface="Times New Roman" charset="0"/>
                <a:sym typeface="Wingdings" charset="2"/>
              </a:rPr>
              <a:t></a:t>
            </a:r>
            <a:r>
              <a:rPr lang="en-US" sz="1155" dirty="0">
                <a:ea typeface="Times New Roman" charset="0"/>
                <a:cs typeface="Times New Roman" charset="0"/>
              </a:rPr>
              <a:t> This function defined in </a:t>
            </a:r>
            <a:r>
              <a:rPr lang="en-US" sz="1155" dirty="0" err="1">
                <a:ea typeface="Times New Roman" charset="0"/>
                <a:cs typeface="Times New Roman" charset="0"/>
              </a:rPr>
              <a:t>AOLME.py</a:t>
            </a:r>
            <a:r>
              <a:rPr lang="en-US" sz="1155" dirty="0">
                <a:ea typeface="Times New Roman" charset="0"/>
                <a:cs typeface="Times New Roman" charset="0"/>
              </a:rPr>
              <a:t> lets us see the matrix you created.</a:t>
            </a:r>
          </a:p>
        </p:txBody>
      </p:sp>
      <p:sp>
        <p:nvSpPr>
          <p:cNvPr id="19" name="Rectangle 14"/>
          <p:cNvSpPr>
            <a:spLocks noChangeArrowheads="1"/>
          </p:cNvSpPr>
          <p:nvPr/>
        </p:nvSpPr>
        <p:spPr bwMode="auto">
          <a:xfrm>
            <a:off x="1480437" y="4968764"/>
            <a:ext cx="193968" cy="42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6012" tIns="48006" rIns="96012" bIns="48006" numCol="1" anchor="ctr" anchorCtr="0" compatLnSpc="1">
            <a:prstTxWarp prst="textNoShape">
              <a:avLst/>
            </a:prstTxWarp>
            <a:spAutoFit/>
          </a:bodyPr>
          <a:lstStyle/>
          <a:p>
            <a:endParaRPr lang="en-US" sz="2041"/>
          </a:p>
        </p:txBody>
      </p:sp>
      <p:graphicFrame>
        <p:nvGraphicFramePr>
          <p:cNvPr id="23" name="Object 22"/>
          <p:cNvGraphicFramePr>
            <a:graphicFrameLocks noChangeAspect="1"/>
          </p:cNvGraphicFramePr>
          <p:nvPr>
            <p:extLst>
              <p:ext uri="{D42A27DB-BD31-4B8C-83A1-F6EECF244321}">
                <p14:modId xmlns:p14="http://schemas.microsoft.com/office/powerpoint/2010/main" val="3470601143"/>
              </p:ext>
            </p:extLst>
          </p:nvPr>
        </p:nvGraphicFramePr>
        <p:xfrm>
          <a:off x="6556703" y="2392150"/>
          <a:ext cx="2941605" cy="1746364"/>
        </p:xfrm>
        <a:graphic>
          <a:graphicData uri="http://schemas.openxmlformats.org/presentationml/2006/ole">
            <mc:AlternateContent xmlns:mc="http://schemas.openxmlformats.org/markup-compatibility/2006">
              <mc:Choice xmlns:v="urn:schemas-microsoft-com:vml" Requires="v">
                <p:oleObj spid="_x0000_s2146" r:id="rId5" imgW="3990476" imgH="1571844" progId="PBrush">
                  <p:embed/>
                </p:oleObj>
              </mc:Choice>
              <mc:Fallback>
                <p:oleObj r:id="rId5" imgW="3990476" imgH="1571844" progId="PBrush">
                  <p:embed/>
                  <p:pic>
                    <p:nvPicPr>
                      <p:cNvPr id="23"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703" y="2392150"/>
                        <a:ext cx="2941605" cy="1746364"/>
                      </a:xfrm>
                      <a:prstGeom prst="rect">
                        <a:avLst/>
                      </a:prstGeom>
                      <a:noFill/>
                    </p:spPr>
                  </p:pic>
                </p:oleObj>
              </mc:Fallback>
            </mc:AlternateContent>
          </a:graphicData>
        </a:graphic>
      </p:graphicFrame>
      <p:sp>
        <p:nvSpPr>
          <p:cNvPr id="24" name="TextBox 23"/>
          <p:cNvSpPr txBox="1"/>
          <p:nvPr/>
        </p:nvSpPr>
        <p:spPr>
          <a:xfrm>
            <a:off x="245628" y="5029641"/>
            <a:ext cx="3221800" cy="784830"/>
          </a:xfrm>
          <a:prstGeom prst="rect">
            <a:avLst/>
          </a:prstGeom>
          <a:noFill/>
        </p:spPr>
        <p:txBody>
          <a:bodyPr wrap="square" rtlCol="0">
            <a:spAutoFit/>
          </a:bodyPr>
          <a:lstStyle/>
          <a:p>
            <a:r>
              <a:rPr lang="en-US" sz="1500" b="1" dirty="0"/>
              <a:t>Think: </a:t>
            </a:r>
            <a:r>
              <a:rPr lang="en-US" sz="1500" dirty="0"/>
              <a:t>If you create a rectangle (</a:t>
            </a:r>
            <a:r>
              <a:rPr lang="en-US" sz="1500" i="1" dirty="0"/>
              <a:t>vertical or horizontal</a:t>
            </a:r>
            <a:r>
              <a:rPr lang="en-US" sz="1500" dirty="0"/>
              <a:t>), what would be the fastest way to code or program it?</a:t>
            </a:r>
          </a:p>
        </p:txBody>
      </p:sp>
      <p:sp>
        <p:nvSpPr>
          <p:cNvPr id="65" name="TextBox 64"/>
          <p:cNvSpPr txBox="1"/>
          <p:nvPr/>
        </p:nvSpPr>
        <p:spPr>
          <a:xfrm>
            <a:off x="4471879" y="2555931"/>
            <a:ext cx="1770030" cy="1169551"/>
          </a:xfrm>
          <a:prstGeom prst="rect">
            <a:avLst/>
          </a:prstGeom>
          <a:noFill/>
        </p:spPr>
        <p:txBody>
          <a:bodyPr wrap="square" rtlCol="0">
            <a:spAutoFit/>
          </a:bodyPr>
          <a:lstStyle/>
          <a:p>
            <a:pPr marL="185024" indent="-185024"/>
            <a:r>
              <a:rPr lang="en-US" sz="1400" dirty="0"/>
              <a:t>Explain line-by-line the code in this area.</a:t>
            </a:r>
          </a:p>
          <a:p>
            <a:pPr marL="185024" indent="-185024"/>
            <a:r>
              <a:rPr lang="en-US" sz="1400" dirty="0"/>
              <a:t>Change the code and see what happens.</a:t>
            </a:r>
          </a:p>
        </p:txBody>
      </p:sp>
      <p:grpSp>
        <p:nvGrpSpPr>
          <p:cNvPr id="66" name="Group 65"/>
          <p:cNvGrpSpPr/>
          <p:nvPr/>
        </p:nvGrpSpPr>
        <p:grpSpPr>
          <a:xfrm>
            <a:off x="9412085" y="5381118"/>
            <a:ext cx="1938227" cy="1548474"/>
            <a:chOff x="6437888" y="1253055"/>
            <a:chExt cx="2400293" cy="2081487"/>
          </a:xfrm>
        </p:grpSpPr>
        <p:pic>
          <p:nvPicPr>
            <p:cNvPr id="67" name="Picture 66"/>
            <p:cNvPicPr>
              <a:picLocks noChangeAspect="1"/>
            </p:cNvPicPr>
            <p:nvPr/>
          </p:nvPicPr>
          <p:blipFill>
            <a:blip r:embed="rId7">
              <a:extLst>
                <a:ext uri="{28A0092B-C50C-407E-A947-70E740481C1C}">
                  <a14:useLocalDpi xmlns:a14="http://schemas.microsoft.com/office/drawing/2010/main"/>
                </a:ext>
              </a:extLst>
            </a:blip>
            <a:stretch>
              <a:fillRect/>
            </a:stretch>
          </p:blipFill>
          <p:spPr bwMode="auto">
            <a:xfrm>
              <a:off x="6523390" y="1253055"/>
              <a:ext cx="2221129" cy="2081487"/>
            </a:xfrm>
            <a:prstGeom prst="rect">
              <a:avLst/>
            </a:prstGeom>
            <a:noFill/>
            <a:ln>
              <a:noFill/>
            </a:ln>
          </p:spPr>
        </p:pic>
        <p:pic>
          <p:nvPicPr>
            <p:cNvPr id="68" name="Picture 67" descr="Resultado de imagen para black and white image pixel"/>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437888" y="1410810"/>
              <a:ext cx="2400293" cy="1873570"/>
            </a:xfrm>
            <a:prstGeom prst="rect">
              <a:avLst/>
            </a:prstGeom>
            <a:noFill/>
          </p:spPr>
        </p:pic>
      </p:grpSp>
      <p:pic>
        <p:nvPicPr>
          <p:cNvPr id="69" name="Picture 68" descr="../Desktop/Screen%20Shot%202017-02-02%20at%2011.31.17%20PM.png"/>
          <p:cNvPicPr/>
          <p:nvPr/>
        </p:nvPicPr>
        <p:blipFill>
          <a:blip r:embed="rId9" cstate="print">
            <a:extLst>
              <a:ext uri="{28A0092B-C50C-407E-A947-70E740481C1C}">
                <a14:useLocalDpi xmlns:a14="http://schemas.microsoft.com/office/drawing/2010/main"/>
              </a:ext>
            </a:extLst>
          </a:blip>
          <a:srcRect/>
          <a:stretch>
            <a:fillRect/>
          </a:stretch>
        </p:blipFill>
        <p:spPr bwMode="auto">
          <a:xfrm>
            <a:off x="10491232" y="3596754"/>
            <a:ext cx="783449" cy="639934"/>
          </a:xfrm>
          <a:prstGeom prst="rect">
            <a:avLst/>
          </a:prstGeom>
          <a:noFill/>
          <a:ln>
            <a:noFill/>
          </a:ln>
        </p:spPr>
      </p:pic>
      <p:sp>
        <p:nvSpPr>
          <p:cNvPr id="70" name="Rectangle 69"/>
          <p:cNvSpPr/>
          <p:nvPr/>
        </p:nvSpPr>
        <p:spPr>
          <a:xfrm>
            <a:off x="139923" y="7097174"/>
            <a:ext cx="5136961" cy="406393"/>
          </a:xfrm>
          <a:prstGeom prst="rect">
            <a:avLst/>
          </a:prstGeom>
        </p:spPr>
        <p:txBody>
          <a:bodyPr wrap="square">
            <a:spAutoFit/>
          </a:bodyPr>
          <a:lstStyle/>
          <a:p>
            <a:r>
              <a:rPr lang="en-US" sz="2041" dirty="0">
                <a:latin typeface="Calibri" charset="0"/>
                <a:ea typeface="Times New Roman" charset="0"/>
                <a:cs typeface="Times New Roman" charset="0"/>
              </a:rPr>
              <a:t>AOLME PROJECT - LEVEL 1- SESSION 5- 2019</a:t>
            </a:r>
            <a:r>
              <a:rPr lang="en-US" sz="2041" dirty="0"/>
              <a:t> </a:t>
            </a:r>
          </a:p>
        </p:txBody>
      </p:sp>
      <p:sp>
        <p:nvSpPr>
          <p:cNvPr id="2" name="TextBox 1"/>
          <p:cNvSpPr txBox="1"/>
          <p:nvPr/>
        </p:nvSpPr>
        <p:spPr>
          <a:xfrm>
            <a:off x="6229731" y="2362473"/>
            <a:ext cx="463294" cy="318549"/>
          </a:xfrm>
          <a:prstGeom prst="rect">
            <a:avLst/>
          </a:prstGeom>
          <a:noFill/>
        </p:spPr>
        <p:txBody>
          <a:bodyPr wrap="square" rtlCol="0">
            <a:spAutoFit/>
          </a:bodyPr>
          <a:lstStyle/>
          <a:p>
            <a:r>
              <a:rPr lang="en-US" sz="1470" dirty="0"/>
              <a:t>(a)</a:t>
            </a:r>
          </a:p>
        </p:txBody>
      </p:sp>
      <p:sp>
        <p:nvSpPr>
          <p:cNvPr id="29" name="TextBox 28"/>
          <p:cNvSpPr txBox="1"/>
          <p:nvPr/>
        </p:nvSpPr>
        <p:spPr>
          <a:xfrm>
            <a:off x="9373094" y="2704097"/>
            <a:ext cx="463294" cy="318549"/>
          </a:xfrm>
          <a:prstGeom prst="rect">
            <a:avLst/>
          </a:prstGeom>
          <a:noFill/>
        </p:spPr>
        <p:txBody>
          <a:bodyPr wrap="square" rtlCol="0">
            <a:spAutoFit/>
          </a:bodyPr>
          <a:lstStyle/>
          <a:p>
            <a:r>
              <a:rPr lang="en-US" sz="1470" dirty="0"/>
              <a:t>(b)</a:t>
            </a:r>
          </a:p>
        </p:txBody>
      </p:sp>
      <p:sp>
        <p:nvSpPr>
          <p:cNvPr id="31" name="TextBox 30"/>
          <p:cNvSpPr txBox="1"/>
          <p:nvPr/>
        </p:nvSpPr>
        <p:spPr>
          <a:xfrm>
            <a:off x="10027938" y="3621552"/>
            <a:ext cx="463294" cy="318549"/>
          </a:xfrm>
          <a:prstGeom prst="rect">
            <a:avLst/>
          </a:prstGeom>
          <a:noFill/>
        </p:spPr>
        <p:txBody>
          <a:bodyPr wrap="square" rtlCol="0">
            <a:spAutoFit/>
          </a:bodyPr>
          <a:lstStyle/>
          <a:p>
            <a:r>
              <a:rPr lang="en-US" sz="1470" dirty="0"/>
              <a:t>(c)</a:t>
            </a:r>
          </a:p>
        </p:txBody>
      </p:sp>
      <p:sp>
        <p:nvSpPr>
          <p:cNvPr id="32"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pic>
        <p:nvPicPr>
          <p:cNvPr id="5" name="Picture 4">
            <a:extLst>
              <a:ext uri="{FF2B5EF4-FFF2-40B4-BE49-F238E27FC236}">
                <a16:creationId xmlns:a16="http://schemas.microsoft.com/office/drawing/2014/main" id="{7E6ACC94-C9BB-2548-9215-4ACDD1A78568}"/>
              </a:ext>
            </a:extLst>
          </p:cNvPr>
          <p:cNvPicPr>
            <a:picLocks noChangeAspect="1"/>
          </p:cNvPicPr>
          <p:nvPr/>
        </p:nvPicPr>
        <p:blipFill>
          <a:blip r:embed="rId10"/>
          <a:stretch>
            <a:fillRect/>
          </a:stretch>
        </p:blipFill>
        <p:spPr>
          <a:xfrm>
            <a:off x="9737912" y="2360307"/>
            <a:ext cx="2876924" cy="1245069"/>
          </a:xfrm>
          <a:prstGeom prst="rect">
            <a:avLst/>
          </a:prstGeom>
        </p:spPr>
      </p:pic>
      <p:sp>
        <p:nvSpPr>
          <p:cNvPr id="6" name="TextBox 5">
            <a:extLst>
              <a:ext uri="{FF2B5EF4-FFF2-40B4-BE49-F238E27FC236}">
                <a16:creationId xmlns:a16="http://schemas.microsoft.com/office/drawing/2014/main" id="{09FF0D20-168F-984A-A2EF-C50FA89EBA2C}"/>
              </a:ext>
            </a:extLst>
          </p:cNvPr>
          <p:cNvSpPr txBox="1"/>
          <p:nvPr/>
        </p:nvSpPr>
        <p:spPr>
          <a:xfrm>
            <a:off x="265705" y="5873959"/>
            <a:ext cx="3083426" cy="1126462"/>
          </a:xfrm>
          <a:prstGeom prst="rect">
            <a:avLst/>
          </a:prstGeom>
          <a:solidFill>
            <a:schemeClr val="accent1">
              <a:lumMod val="40000"/>
              <a:lumOff val="60000"/>
            </a:schemeClr>
          </a:solidFill>
          <a:ln>
            <a:solidFill>
              <a:schemeClr val="accent1"/>
            </a:solidFill>
          </a:ln>
        </p:spPr>
        <p:txBody>
          <a:bodyPr wrap="square" rtlCol="0">
            <a:spAutoFit/>
          </a:bodyPr>
          <a:lstStyle/>
          <a:p>
            <a:r>
              <a:rPr lang="en-US" sz="1680" dirty="0"/>
              <a:t>Before running the program and showing the image, predict what would it look like. If you change the ranges, what happens?</a:t>
            </a:r>
          </a:p>
        </p:txBody>
      </p:sp>
    </p:spTree>
    <p:extLst>
      <p:ext uri="{BB962C8B-B14F-4D97-AF65-F5344CB8AC3E}">
        <p14:creationId xmlns:p14="http://schemas.microsoft.com/office/powerpoint/2010/main" val="194306634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42762</TotalTime>
  <Words>1863</Words>
  <Application>Microsoft Macintosh PowerPoint</Application>
  <PresentationFormat>Custom</PresentationFormat>
  <Paragraphs>142</Paragraphs>
  <Slides>10</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 Unicode MS</vt:lpstr>
      <vt:lpstr>Arial</vt:lpstr>
      <vt:lpstr>Calibri</vt:lpstr>
      <vt:lpstr>Courier New</vt:lpstr>
      <vt:lpstr>Gill Sans MT</vt:lpstr>
      <vt:lpstr>Helvetica</vt:lpstr>
      <vt:lpstr>Parcel</vt:lpstr>
      <vt:lpstr>PBrush</vt:lpstr>
      <vt:lpstr>AOLME Curriculum SESSION 5</vt:lpstr>
      <vt:lpstr>Level 1</vt:lpstr>
      <vt:lpstr>The Coordinate Plane and Black &amp; White Images in Python</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150</cp:revision>
  <cp:lastPrinted>2018-03-01T23:41:46Z</cp:lastPrinted>
  <dcterms:created xsi:type="dcterms:W3CDTF">2017-05-22T00:10:34Z</dcterms:created>
  <dcterms:modified xsi:type="dcterms:W3CDTF">2019-03-26T16:20:29Z</dcterms:modified>
</cp:coreProperties>
</file>